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 id="2147483674" r:id="rId6"/>
  </p:sldMasterIdLst>
  <p:notesMasterIdLst>
    <p:notesMasterId r:id="rId29"/>
  </p:notesMasterIdLst>
  <p:sldIdLst>
    <p:sldId id="348" r:id="rId7"/>
    <p:sldId id="378" r:id="rId8"/>
    <p:sldId id="611" r:id="rId9"/>
    <p:sldId id="379" r:id="rId10"/>
    <p:sldId id="558" r:id="rId11"/>
    <p:sldId id="530" r:id="rId12"/>
    <p:sldId id="366" r:id="rId13"/>
    <p:sldId id="339" r:id="rId14"/>
    <p:sldId id="337" r:id="rId15"/>
    <p:sldId id="559" r:id="rId16"/>
    <p:sldId id="380" r:id="rId17"/>
    <p:sldId id="647" r:id="rId18"/>
    <p:sldId id="646" r:id="rId19"/>
    <p:sldId id="638" r:id="rId20"/>
    <p:sldId id="568" r:id="rId21"/>
    <p:sldId id="649" r:id="rId22"/>
    <p:sldId id="585" r:id="rId23"/>
    <p:sldId id="444" r:id="rId24"/>
    <p:sldId id="579" r:id="rId25"/>
    <p:sldId id="648" r:id="rId26"/>
    <p:sldId id="571" r:id="rId27"/>
    <p:sldId id="549" r:id="rId28"/>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59" autoAdjust="0"/>
    <p:restoredTop sz="91069" autoAdjust="0"/>
  </p:normalViewPr>
  <p:slideViewPr>
    <p:cSldViewPr>
      <p:cViewPr varScale="1">
        <p:scale>
          <a:sx n="100" d="100"/>
          <a:sy n="100" d="100"/>
        </p:scale>
        <p:origin x="756" y="72"/>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73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fileshare1\central%20office%20shared\Finance\FY2021%20Budget\M&amp;O\2019%20Millage%20Calculations%20TC%20v4%20from%20FY20%20Budge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fileshare1\central%20office%20shared\Finance\FY2021%20Budget\M&amp;O\2019%20Millage%20Calculations%20TC%20v4%20from%20FY20%20Budg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Large District $213,000 NDPS</a:t>
            </a:r>
          </a:p>
        </c:rich>
      </c:tx>
      <c:overlay val="0"/>
      <c:spPr>
        <a:noFill/>
        <a:ln>
          <a:noFill/>
        </a:ln>
        <a:effectLst/>
      </c:spPr>
    </c:title>
    <c:autoTitleDeleted val="0"/>
    <c:plotArea>
      <c:layout/>
      <c:pieChart>
        <c:varyColors val="1"/>
        <c:ser>
          <c:idx val="0"/>
          <c:order val="0"/>
          <c:cat>
            <c:strRef>
              <c:f>'NEW Summary'!$Y$60:$Y$61</c:f>
              <c:strCache>
                <c:ptCount val="2"/>
                <c:pt idx="0">
                  <c:v>Residential, net</c:v>
                </c:pt>
                <c:pt idx="1">
                  <c:v>Non-Residential, net</c:v>
                </c:pt>
              </c:strCache>
            </c:strRef>
          </c:cat>
          <c:val>
            <c:numRef>
              <c:f>'NEW Summary'!$Z$60:$Z$61</c:f>
            </c:numRef>
          </c:val>
          <c:extLst>
            <c:ext xmlns:c16="http://schemas.microsoft.com/office/drawing/2014/chart" uri="{C3380CC4-5D6E-409C-BE32-E72D297353CC}">
              <c16:uniqueId val="{00000000-AC46-484E-99C0-28F4300B46E3}"/>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2-AC46-484E-99C0-28F4300B46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AC46-484E-99C0-28F4300B46E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'NEW Summary'!$Y$60:$Y$61</c:f>
              <c:strCache>
                <c:ptCount val="2"/>
                <c:pt idx="0">
                  <c:v>Residential, net</c:v>
                </c:pt>
                <c:pt idx="1">
                  <c:v>Non-Residential, net</c:v>
                </c:pt>
              </c:strCache>
            </c:strRef>
          </c:cat>
          <c:val>
            <c:numRef>
              <c:f>'NEW Summary'!$AA$60:$AA$61</c:f>
              <c:numCache>
                <c:formatCode>_(* #,##0_);_(* \(#,##0\);_(* "-"??_);_(@_)</c:formatCode>
                <c:ptCount val="2"/>
                <c:pt idx="0">
                  <c:v>130057.50433950362</c:v>
                </c:pt>
                <c:pt idx="1">
                  <c:v>82895.470609066775</c:v>
                </c:pt>
              </c:numCache>
            </c:numRef>
          </c:val>
          <c:extLst>
            <c:ext xmlns:c16="http://schemas.microsoft.com/office/drawing/2014/chart" uri="{C3380CC4-5D6E-409C-BE32-E72D297353CC}">
              <c16:uniqueId val="{00000005-AC46-484E-99C0-28F4300B46E3}"/>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What if...PCSD $213,000 NDPS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27-4C17-B9A5-4C178F62544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27-4C17-B9A5-4C178F625449}"/>
              </c:ext>
            </c:extLst>
          </c:dPt>
          <c:dPt>
            <c:idx val="2"/>
            <c:bubble3D val="0"/>
            <c:spPr>
              <a:noFill/>
              <a:ln w="19050">
                <a:solidFill>
                  <a:schemeClr val="lt1"/>
                </a:solidFill>
              </a:ln>
              <a:effectLst/>
            </c:spPr>
            <c:extLst>
              <c:ext xmlns:c16="http://schemas.microsoft.com/office/drawing/2014/chart" uri="{C3380CC4-5D6E-409C-BE32-E72D297353CC}">
                <c16:uniqueId val="{00000005-F427-4C17-B9A5-4C178F625449}"/>
              </c:ext>
            </c:extLst>
          </c:dPt>
          <c:dLbls>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0"/>
              <c:showSerName val="0"/>
              <c:showPercent val="1"/>
              <c:showBubbleSize val="0"/>
              <c:extLst>
                <c:ext xmlns:c16="http://schemas.microsoft.com/office/drawing/2014/chart" uri="{C3380CC4-5D6E-409C-BE32-E72D297353CC}">
                  <c16:uniqueId val="{00000005-F427-4C17-B9A5-4C178F62544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'NEW Summary'!$AF$79:$AF$81</c:f>
              <c:strCache>
                <c:ptCount val="2"/>
                <c:pt idx="0">
                  <c:v>Residential, net</c:v>
                </c:pt>
                <c:pt idx="1">
                  <c:v>Non-Residential, net</c:v>
                </c:pt>
              </c:strCache>
            </c:strRef>
          </c:cat>
          <c:val>
            <c:numRef>
              <c:f>'NEW Summary'!$AG$79:$AG$81</c:f>
              <c:numCache>
                <c:formatCode>_(* #,##0_);_(* \(#,##0\);_(* "-"??_);_(@_)</c:formatCode>
                <c:ptCount val="3"/>
                <c:pt idx="0">
                  <c:v>130057.50433950362</c:v>
                </c:pt>
                <c:pt idx="1">
                  <c:v>26689.74610172135</c:v>
                </c:pt>
                <c:pt idx="2">
                  <c:v>55146.165777046524</c:v>
                </c:pt>
              </c:numCache>
            </c:numRef>
          </c:val>
          <c:extLst>
            <c:ext xmlns:c16="http://schemas.microsoft.com/office/drawing/2014/chart" uri="{C3380CC4-5D6E-409C-BE32-E72D297353CC}">
              <c16:uniqueId val="{00000006-F427-4C17-B9A5-4C178F625449}"/>
            </c:ext>
          </c:extLst>
        </c:ser>
        <c:dLbls>
          <c:showLegendKey val="0"/>
          <c:showVal val="0"/>
          <c:showCatName val="0"/>
          <c:showSerName val="0"/>
          <c:showPercent val="0"/>
          <c:showBubbleSize val="0"/>
          <c:showLeaderLines val="0"/>
        </c:dLbls>
        <c:firstSliceAng val="0"/>
      </c:pieChart>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0323" cy="461010"/>
          </a:xfrm>
          <a:prstGeom prst="rect">
            <a:avLst/>
          </a:prstGeom>
        </p:spPr>
        <p:txBody>
          <a:bodyPr vert="horz" lIns="92359" tIns="46179" rIns="92359" bIns="46179" rtlCol="0"/>
          <a:lstStyle>
            <a:lvl1pPr algn="l">
              <a:defRPr sz="1200"/>
            </a:lvl1pPr>
          </a:lstStyle>
          <a:p>
            <a:endParaRPr lang="en-US" dirty="0"/>
          </a:p>
        </p:txBody>
      </p:sp>
      <p:sp>
        <p:nvSpPr>
          <p:cNvPr id="3" name="Date Placeholder 2"/>
          <p:cNvSpPr>
            <a:spLocks noGrp="1"/>
          </p:cNvSpPr>
          <p:nvPr>
            <p:ph type="dt" idx="1"/>
          </p:nvPr>
        </p:nvSpPr>
        <p:spPr>
          <a:xfrm>
            <a:off x="3934969" y="1"/>
            <a:ext cx="3010323" cy="461010"/>
          </a:xfrm>
          <a:prstGeom prst="rect">
            <a:avLst/>
          </a:prstGeom>
        </p:spPr>
        <p:txBody>
          <a:bodyPr vert="horz" lIns="92359" tIns="46179" rIns="92359" bIns="46179" rtlCol="0"/>
          <a:lstStyle>
            <a:lvl1pPr algn="r">
              <a:defRPr sz="1200"/>
            </a:lvl1pPr>
          </a:lstStyle>
          <a:p>
            <a:fld id="{D499C1BB-0018-4F91-BF83-7408753661FD}" type="datetimeFigureOut">
              <a:rPr lang="en-US" smtClean="0"/>
              <a:pPr/>
              <a:t>7/13/2020</a:t>
            </a:fld>
            <a:endParaRPr lang="en-US" dirty="0"/>
          </a:p>
        </p:txBody>
      </p:sp>
      <p:sp>
        <p:nvSpPr>
          <p:cNvPr id="4" name="Slide Image Placeholder 3"/>
          <p:cNvSpPr>
            <a:spLocks noGrp="1" noRot="1" noChangeAspect="1"/>
          </p:cNvSpPr>
          <p:nvPr>
            <p:ph type="sldImg" idx="2"/>
          </p:nvPr>
        </p:nvSpPr>
        <p:spPr>
          <a:xfrm>
            <a:off x="1169988" y="692150"/>
            <a:ext cx="4608512" cy="3457575"/>
          </a:xfrm>
          <a:prstGeom prst="rect">
            <a:avLst/>
          </a:prstGeom>
          <a:noFill/>
          <a:ln w="12700">
            <a:solidFill>
              <a:prstClr val="black"/>
            </a:solidFill>
          </a:ln>
        </p:spPr>
        <p:txBody>
          <a:bodyPr vert="horz" lIns="92359" tIns="46179" rIns="92359" bIns="46179" rtlCol="0" anchor="ctr"/>
          <a:lstStyle/>
          <a:p>
            <a:endParaRPr lang="en-US" dirty="0"/>
          </a:p>
        </p:txBody>
      </p:sp>
      <p:sp>
        <p:nvSpPr>
          <p:cNvPr id="5" name="Notes Placeholder 4"/>
          <p:cNvSpPr>
            <a:spLocks noGrp="1"/>
          </p:cNvSpPr>
          <p:nvPr>
            <p:ph type="body" sz="quarter" idx="3"/>
          </p:nvPr>
        </p:nvSpPr>
        <p:spPr>
          <a:xfrm>
            <a:off x="694690" y="4379596"/>
            <a:ext cx="5557520" cy="4149090"/>
          </a:xfrm>
          <a:prstGeom prst="rect">
            <a:avLst/>
          </a:prstGeom>
        </p:spPr>
        <p:txBody>
          <a:bodyPr vert="horz" lIns="92359" tIns="46179" rIns="92359" bIns="461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1"/>
            <a:ext cx="3010323" cy="461010"/>
          </a:xfrm>
          <a:prstGeom prst="rect">
            <a:avLst/>
          </a:prstGeom>
        </p:spPr>
        <p:txBody>
          <a:bodyPr vert="horz" lIns="92359" tIns="46179" rIns="92359" bIns="461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69" y="8757591"/>
            <a:ext cx="3010323" cy="461010"/>
          </a:xfrm>
          <a:prstGeom prst="rect">
            <a:avLst/>
          </a:prstGeom>
        </p:spPr>
        <p:txBody>
          <a:bodyPr vert="horz" lIns="92359" tIns="46179" rIns="92359" bIns="46179" rtlCol="0" anchor="b"/>
          <a:lstStyle>
            <a:lvl1pPr algn="r">
              <a:defRPr sz="1200"/>
            </a:lvl1pPr>
          </a:lstStyle>
          <a:p>
            <a:fld id="{F87CD2B5-3E30-4A7D-A75B-223A7BDDAE6F}" type="slidenum">
              <a:rPr lang="en-US" smtClean="0"/>
              <a:pPr/>
              <a:t>‹#›</a:t>
            </a:fld>
            <a:endParaRPr lang="en-US" dirty="0"/>
          </a:p>
        </p:txBody>
      </p:sp>
    </p:spTree>
    <p:extLst>
      <p:ext uri="{BB962C8B-B14F-4D97-AF65-F5344CB8AC3E}">
        <p14:creationId xmlns:p14="http://schemas.microsoft.com/office/powerpoint/2010/main" val="362880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Previous hearings are online.</a:t>
            </a:r>
          </a:p>
        </p:txBody>
      </p:sp>
      <p:sp>
        <p:nvSpPr>
          <p:cNvPr id="4" name="Slide Number Placeholder 3"/>
          <p:cNvSpPr>
            <a:spLocks noGrp="1"/>
          </p:cNvSpPr>
          <p:nvPr>
            <p:ph type="sldNum" sz="quarter" idx="10"/>
          </p:nvPr>
        </p:nvSpPr>
        <p:spPr/>
        <p:txBody>
          <a:bodyPr/>
          <a:lstStyle/>
          <a:p>
            <a:fld id="{F87CD2B5-3E30-4A7D-A75B-223A7BDDAE6F}" type="slidenum">
              <a:rPr lang="en-US" smtClean="0"/>
              <a:pPr/>
              <a:t>1</a:t>
            </a:fld>
            <a:endParaRPr lang="en-US" dirty="0"/>
          </a:p>
        </p:txBody>
      </p:sp>
    </p:spTree>
    <p:extLst>
      <p:ext uri="{BB962C8B-B14F-4D97-AF65-F5344CB8AC3E}">
        <p14:creationId xmlns:p14="http://schemas.microsoft.com/office/powerpoint/2010/main" val="115540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3" y="8922563"/>
            <a:ext cx="6472566" cy="46969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472570" y="8922563"/>
            <a:ext cx="717510" cy="469694"/>
          </a:xfrm>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310554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0" y="8757591"/>
            <a:ext cx="6252210" cy="46101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2215" y="8757591"/>
            <a:ext cx="693082" cy="461010"/>
          </a:xfrm>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2608905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0" y="8830570"/>
            <a:ext cx="6333257" cy="464852"/>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33257" y="8830570"/>
            <a:ext cx="702067" cy="464852"/>
          </a:xfrm>
        </p:spPr>
        <p:txBody>
          <a:bodyPr/>
          <a:lstStyle/>
          <a:p>
            <a:fld id="{EC87E0CF-87F6-4B58-B8B8-DCAB2DAAF3CA}" type="slidenum">
              <a:rPr lang="en-US" smtClean="0"/>
              <a:pPr/>
              <a:t>12</a:t>
            </a:fld>
            <a:endParaRPr lang="en-US" dirty="0"/>
          </a:p>
        </p:txBody>
      </p:sp>
    </p:spTree>
    <p:extLst>
      <p:ext uri="{BB962C8B-B14F-4D97-AF65-F5344CB8AC3E}">
        <p14:creationId xmlns:p14="http://schemas.microsoft.com/office/powerpoint/2010/main" val="1660337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0" y="8830570"/>
            <a:ext cx="6333257" cy="464852"/>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33257" y="8830570"/>
            <a:ext cx="702067" cy="464852"/>
          </a:xfrm>
        </p:spPr>
        <p:txBody>
          <a:bodyPr/>
          <a:lstStyle/>
          <a:p>
            <a:fld id="{EC87E0CF-87F6-4B58-B8B8-DCAB2DAAF3CA}" type="slidenum">
              <a:rPr lang="en-US" smtClean="0"/>
              <a:pPr/>
              <a:t>13</a:t>
            </a:fld>
            <a:endParaRPr lang="en-US" dirty="0"/>
          </a:p>
        </p:txBody>
      </p:sp>
    </p:spTree>
    <p:extLst>
      <p:ext uri="{BB962C8B-B14F-4D97-AF65-F5344CB8AC3E}">
        <p14:creationId xmlns:p14="http://schemas.microsoft.com/office/powerpoint/2010/main" val="3751541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0" y="8830570"/>
            <a:ext cx="6333257" cy="464852"/>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33257" y="8830570"/>
            <a:ext cx="702067" cy="464852"/>
          </a:xfrm>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2579049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0" y="8830570"/>
            <a:ext cx="6333257" cy="464852"/>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33258" y="8830570"/>
            <a:ext cx="702067" cy="464852"/>
          </a:xfrm>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val="338030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1 Home $5,000 Property Tax = $5,000 PP with 1 kid or $1,000 PP with 5 kids</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0" y="8757591"/>
            <a:ext cx="6252210" cy="46101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2215" y="8757591"/>
            <a:ext cx="693082" cy="461010"/>
          </a:xfrm>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2760127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7671" indent="-227671" defTabSz="923506" fontAlgn="base">
              <a:spcBef>
                <a:spcPct val="60000"/>
              </a:spcBef>
              <a:spcAft>
                <a:spcPct val="0"/>
              </a:spcAft>
              <a:defRPr/>
            </a:pPr>
            <a:endParaRPr lang="en-US" strike="noStrike"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0" y="8757591"/>
            <a:ext cx="6252210" cy="46101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2216" y="8757591"/>
            <a:ext cx="693082" cy="461010"/>
          </a:xfrm>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2322923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3" y="8639307"/>
            <a:ext cx="6118598" cy="454783"/>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18604" y="8639307"/>
            <a:ext cx="678271" cy="454783"/>
          </a:xfrm>
        </p:spPr>
        <p:txBody>
          <a:bodyPr/>
          <a:lstStyle/>
          <a:p>
            <a:fld id="{EC87E0CF-87F6-4B58-B8B8-DCAB2DAAF3CA}" type="slidenum">
              <a:rPr lang="en-US" smtClean="0"/>
              <a:pPr/>
              <a:t>18</a:t>
            </a:fld>
            <a:endParaRPr lang="en-US" dirty="0"/>
          </a:p>
        </p:txBody>
      </p:sp>
    </p:spTree>
    <p:extLst>
      <p:ext uri="{BB962C8B-B14F-4D97-AF65-F5344CB8AC3E}">
        <p14:creationId xmlns:p14="http://schemas.microsoft.com/office/powerpoint/2010/main" val="3517362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3" y="8922563"/>
            <a:ext cx="6472566" cy="46969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472570" y="8922563"/>
            <a:ext cx="717510" cy="469694"/>
          </a:xfrm>
        </p:spPr>
        <p:txBody>
          <a:bodyPr/>
          <a:lstStyle/>
          <a:p>
            <a:fld id="{EC87E0CF-87F6-4B58-B8B8-DCAB2DAAF3CA}" type="slidenum">
              <a:rPr lang="en-US" smtClean="0"/>
              <a:pPr/>
              <a:t>19</a:t>
            </a:fld>
            <a:endParaRPr lang="en-US" dirty="0"/>
          </a:p>
        </p:txBody>
      </p:sp>
    </p:spTree>
    <p:extLst>
      <p:ext uri="{BB962C8B-B14F-4D97-AF65-F5344CB8AC3E}">
        <p14:creationId xmlns:p14="http://schemas.microsoft.com/office/powerpoint/2010/main" val="606602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7671" indent="-227671" defTabSz="923506" fontAlgn="base">
              <a:spcBef>
                <a:spcPct val="60000"/>
              </a:spcBef>
              <a:spcAft>
                <a:spcPct val="0"/>
              </a:spcAft>
              <a:defRPr/>
            </a:pPr>
            <a:endParaRPr lang="en-US" strike="noStrike"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0" y="8757591"/>
            <a:ext cx="6252210" cy="46101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2216" y="8757591"/>
            <a:ext cx="693082" cy="461010"/>
          </a:xfrm>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1335726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a:t>Bartow, Cobb, Douglas and Cherokee Averages:</a:t>
            </a:r>
          </a:p>
          <a:p>
            <a:r>
              <a:rPr lang="en-US" dirty="0"/>
              <a:t>% Non-Resi 43%  – we are 20%</a:t>
            </a:r>
          </a:p>
          <a:p>
            <a:r>
              <a:rPr lang="en-US" dirty="0"/>
              <a:t>2018 MR 19.100 – we are 18.879</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2" y="8497679"/>
            <a:ext cx="6068031" cy="447327"/>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068038" y="8497679"/>
            <a:ext cx="672666" cy="447327"/>
          </a:xfrm>
        </p:spPr>
        <p:txBody>
          <a:bodyPr/>
          <a:lstStyle/>
          <a:p>
            <a:fld id="{EC87E0CF-87F6-4B58-B8B8-DCAB2DAAF3CA}" type="slidenum">
              <a:rPr lang="en-US" smtClean="0"/>
              <a:pPr/>
              <a:t>20</a:t>
            </a:fld>
            <a:endParaRPr lang="en-US" dirty="0"/>
          </a:p>
        </p:txBody>
      </p:sp>
    </p:spTree>
    <p:extLst>
      <p:ext uri="{BB962C8B-B14F-4D97-AF65-F5344CB8AC3E}">
        <p14:creationId xmlns:p14="http://schemas.microsoft.com/office/powerpoint/2010/main" val="851220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0" y="8830570"/>
            <a:ext cx="6333257" cy="464852"/>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33258" y="8830570"/>
            <a:ext cx="702067" cy="464852"/>
          </a:xfrm>
        </p:spPr>
        <p:txBody>
          <a:bodyPr/>
          <a:lstStyle/>
          <a:p>
            <a:fld id="{EC87E0CF-87F6-4B58-B8B8-DCAB2DAAF3CA}" type="slidenum">
              <a:rPr lang="en-US" smtClean="0"/>
              <a:pPr/>
              <a:t>21</a:t>
            </a:fld>
            <a:endParaRPr lang="en-US" dirty="0"/>
          </a:p>
        </p:txBody>
      </p:sp>
    </p:spTree>
    <p:extLst>
      <p:ext uri="{BB962C8B-B14F-4D97-AF65-F5344CB8AC3E}">
        <p14:creationId xmlns:p14="http://schemas.microsoft.com/office/powerpoint/2010/main" val="1978484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0" y="8830570"/>
            <a:ext cx="6333257" cy="464852"/>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33258" y="8830570"/>
            <a:ext cx="702067" cy="464852"/>
          </a:xfrm>
        </p:spPr>
        <p:txBody>
          <a:bodyPr/>
          <a:lstStyle/>
          <a:p>
            <a:fld id="{EC87E0CF-87F6-4B58-B8B8-DCAB2DAAF3CA}" type="slidenum">
              <a:rPr lang="en-US" smtClean="0"/>
              <a:pPr/>
              <a:t>22</a:t>
            </a:fld>
            <a:endParaRPr lang="en-US" dirty="0"/>
          </a:p>
        </p:txBody>
      </p:sp>
    </p:spTree>
    <p:extLst>
      <p:ext uri="{BB962C8B-B14F-4D97-AF65-F5344CB8AC3E}">
        <p14:creationId xmlns:p14="http://schemas.microsoft.com/office/powerpoint/2010/main" val="721844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3" y="8922563"/>
            <a:ext cx="6472566" cy="46969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472570" y="8922563"/>
            <a:ext cx="717510" cy="469694"/>
          </a:xfrm>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1467546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3892">
              <a:defRPr/>
            </a:pPr>
            <a:r>
              <a:rPr lang="en-US" dirty="0"/>
              <a:t>*March 15, 2020 through December 31, 2020 deadlines (applications through 12/31</a:t>
            </a:r>
          </a:p>
          <a:p>
            <a:pPr defTabSz="873892">
              <a:defRPr/>
            </a:pPr>
            <a:endParaRPr lang="en-US" sz="1100" dirty="0"/>
          </a:p>
          <a:p>
            <a:pPr defTabSz="873892">
              <a:defRPr/>
            </a:pPr>
            <a:r>
              <a:rPr lang="en-US" sz="1100" dirty="0"/>
              <a:t>“We will be mailing  65,689 real property notices and 2,234 personal property notices on May 22 allowing a 45-day appeal period which will end July 6.  The Board of Assessors and Board of Commissioners has also agreed to insert information listed below in the notice addressing concerns over the COVI-19 pandemic as we fully expect increased call and appeals.”</a:t>
            </a:r>
          </a:p>
          <a:p>
            <a:pPr defTabSz="873892">
              <a:defRPr/>
            </a:pPr>
            <a:endParaRPr lang="en-US" sz="1100" dirty="0"/>
          </a:p>
          <a:p>
            <a:pPr defTabSz="873892">
              <a:defRPr/>
            </a:pPr>
            <a:r>
              <a:rPr lang="en-US" sz="1100" dirty="0"/>
              <a:t>Net M&amp;O Digest is projected to increase $348m or 7.8% to $4.8 billion for 2020, compared to $387m or 9.5% in 2019</a:t>
            </a:r>
          </a:p>
          <a:p>
            <a:pPr defTabSz="873892">
              <a:defRPr/>
            </a:pPr>
            <a:endParaRPr lang="en-US" sz="1100" dirty="0"/>
          </a:p>
          <a:p>
            <a:pPr defTabSz="873892">
              <a:defRPr/>
            </a:pPr>
            <a:r>
              <a:rPr lang="en-US" sz="1100" dirty="0"/>
              <a:t>Changes in assessed property values (reassessment) will increase 2020 property taxes by an average 7.4% - 2019 was 7.9%</a:t>
            </a:r>
          </a:p>
          <a:p>
            <a:pPr>
              <a:spcAft>
                <a:spcPts val="573"/>
              </a:spcAft>
            </a:pPr>
            <a:r>
              <a:rPr lang="en-US" sz="1100" dirty="0"/>
              <a:t>Other changes to the digest will increase 2020 property taxes by 0.4% - 2019 was 0.9%</a:t>
            </a:r>
          </a:p>
          <a:p>
            <a:pPr>
              <a:spcAft>
                <a:spcPts val="573"/>
              </a:spcAft>
            </a:pPr>
            <a:endParaRPr lang="en-US" sz="110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0" y="8757591"/>
            <a:ext cx="6252210" cy="46101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2216" y="8757591"/>
            <a:ext cx="693082" cy="461010"/>
          </a:xfrm>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249973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3" y="8922563"/>
            <a:ext cx="6472566" cy="46969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472570" y="8922563"/>
            <a:ext cx="717510" cy="469694"/>
          </a:xfrm>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109981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0" y="8757590"/>
            <a:ext cx="6252210" cy="46101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2211" y="8757590"/>
            <a:ext cx="693082" cy="461010"/>
          </a:xfrm>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2453553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That Georgia Law is referred to the Property Taxpayer’s Bill of Rights and I have included a summary provided by the Department of Revenue in the presentation.  Again, for our purposes the law attempts to address </a:t>
            </a:r>
            <a:r>
              <a:rPr lang="en-US" sz="1100" dirty="0">
                <a:latin typeface="Calibri" pitchFamily="34" charset="0"/>
              </a:rPr>
              <a:t>increases to existing property values due to inflation.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0" y="8757591"/>
            <a:ext cx="6252210" cy="46101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2216" y="8757591"/>
            <a:ext cx="693082" cy="461010"/>
          </a:xfrm>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2550605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requires the District to calculate a rollback rate and (if our </a:t>
            </a:r>
            <a:r>
              <a:rPr lang="en-US" dirty="0">
                <a:latin typeface="Calibri" pitchFamily="34" charset="0"/>
              </a:rPr>
              <a:t>millage rate is higher than the rollback rate) </a:t>
            </a:r>
            <a:r>
              <a:rPr lang="en-US" dirty="0"/>
              <a:t>to hold three public meetings, publish notices in the paper and issue a press release.</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0" y="8757591"/>
            <a:ext cx="6252210" cy="46101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2216" y="8757591"/>
            <a:ext cx="693082" cy="461010"/>
          </a:xfrm>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1172827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Paulding County Board of Assessors – which is a completely separate entity from the District – is required by Georgia law to reassess taxable property.  Simply put – that process may result is a tax payer’s property value Decreasing, which means their property taxes will Decrease.  Or, the process may result is a tax payer’s property value Increasing, which means their property taxes  will Increase.  It is important to note, however, that in either scenario the District’s millage rate is the same and has NOT changed.</a:t>
            </a:r>
          </a:p>
          <a:p>
            <a:endParaRPr lang="en-US" dirty="0"/>
          </a:p>
          <a:p>
            <a:r>
              <a:rPr lang="en-US" dirty="0"/>
              <a:t>For our part, Georgia law requires</a:t>
            </a:r>
            <a:r>
              <a:rPr lang="en-US" baseline="0" dirty="0"/>
              <a:t> we compute a millage rate that will produce the same </a:t>
            </a:r>
            <a:r>
              <a:rPr lang="en-US" b="1" u="sng" baseline="0" dirty="0"/>
              <a:t>revenue</a:t>
            </a:r>
            <a:r>
              <a:rPr lang="en-US" baseline="0" dirty="0"/>
              <a:t> on the new digest, had no reassessments occurred – essentially, to calculate a rate (a rollback rate) that neutralizes the reassessments.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7/13/2020 9:04 AM</a:t>
            </a:fld>
            <a:endParaRPr lang="en-US" dirty="0"/>
          </a:p>
        </p:txBody>
      </p:sp>
      <p:sp>
        <p:nvSpPr>
          <p:cNvPr id="6" name="Footer Placeholder 5"/>
          <p:cNvSpPr>
            <a:spLocks noGrp="1"/>
          </p:cNvSpPr>
          <p:nvPr>
            <p:ph type="ftr" sz="quarter" idx="12"/>
          </p:nvPr>
        </p:nvSpPr>
        <p:spPr>
          <a:xfrm>
            <a:off x="0" y="8757591"/>
            <a:ext cx="6252210" cy="46101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2216" y="8757591"/>
            <a:ext cx="693082" cy="461010"/>
          </a:xfrm>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278312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cstate="print"/>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88"/>
            <a:ext cx="8000999" cy="1850232"/>
          </a:xfrm>
        </p:spPr>
        <p:txBody>
          <a:bodyPr/>
          <a:lstStyle/>
          <a:p>
            <a:pPr algn="ctr"/>
            <a:r>
              <a:rPr lang="en-US" b="1" dirty="0"/>
              <a:t>2020 Millage Rate Hearing</a:t>
            </a:r>
          </a:p>
        </p:txBody>
      </p:sp>
      <p:sp>
        <p:nvSpPr>
          <p:cNvPr id="6" name="Rectangle 6"/>
          <p:cNvSpPr txBox="1">
            <a:spLocks noChangeArrowheads="1"/>
          </p:cNvSpPr>
          <p:nvPr/>
        </p:nvSpPr>
        <p:spPr>
          <a:xfrm>
            <a:off x="4686299" y="1953376"/>
            <a:ext cx="3902475" cy="2057400"/>
          </a:xfrm>
          <a:prstGeom prst="rect">
            <a:avLst/>
          </a:prstGeom>
        </p:spPr>
        <p:txBody>
          <a:bodyPr vert="horz" lIns="0" tIns="0" rIns="0" bIns="0" rtlCol="0">
            <a:noAutofit/>
          </a:bodyPr>
          <a:lstStyle/>
          <a:p>
            <a:pPr marL="342900" lvl="0" indent="-342900" algn="ctr" defTabSz="914363">
              <a:lnSpc>
                <a:spcPct val="90000"/>
              </a:lnSpc>
              <a:defRPr/>
            </a:pPr>
            <a:r>
              <a:rPr lang="en-US" sz="2000" b="1" u="sng" dirty="0"/>
              <a:t>Agenda</a:t>
            </a:r>
          </a:p>
          <a:p>
            <a:pPr marL="342900" lvl="0" indent="-342900" defTabSz="914363">
              <a:lnSpc>
                <a:spcPct val="90000"/>
              </a:lnSpc>
              <a:defRPr/>
            </a:pPr>
            <a:endParaRPr lang="en-US" sz="2000" dirty="0"/>
          </a:p>
          <a:p>
            <a:pPr marL="342900" indent="-342900" defTabSz="914363">
              <a:lnSpc>
                <a:spcPct val="90000"/>
              </a:lnSpc>
              <a:buFont typeface="+mj-lt"/>
              <a:buAutoNum type="arabicPeriod"/>
              <a:defRPr/>
            </a:pPr>
            <a:r>
              <a:rPr lang="en-US" sz="2000" dirty="0"/>
              <a:t>Timeline</a:t>
            </a:r>
          </a:p>
          <a:p>
            <a:pPr marL="342900" indent="-342900" defTabSz="914363">
              <a:lnSpc>
                <a:spcPct val="90000"/>
              </a:lnSpc>
              <a:buFont typeface="+mj-lt"/>
              <a:buAutoNum type="arabicPeriod"/>
              <a:defRPr/>
            </a:pPr>
            <a:r>
              <a:rPr lang="en-US" sz="2000" dirty="0"/>
              <a:t>Overview</a:t>
            </a:r>
          </a:p>
          <a:p>
            <a:pPr marL="342900" indent="-342900" defTabSz="914363">
              <a:lnSpc>
                <a:spcPct val="90000"/>
              </a:lnSpc>
              <a:buFont typeface="+mj-lt"/>
              <a:buAutoNum type="arabicPeriod"/>
              <a:defRPr/>
            </a:pPr>
            <a:r>
              <a:rPr lang="en-US" sz="2000" dirty="0"/>
              <a:t>Process</a:t>
            </a:r>
          </a:p>
          <a:p>
            <a:pPr marL="342900" indent="-342900" defTabSz="914363">
              <a:lnSpc>
                <a:spcPct val="90000"/>
              </a:lnSpc>
              <a:buFont typeface="+mj-lt"/>
              <a:buAutoNum type="arabicPeriod"/>
              <a:defRPr/>
            </a:pPr>
            <a:r>
              <a:rPr lang="en-US" sz="2000" dirty="0"/>
              <a:t>History and Comparable Districts</a:t>
            </a:r>
          </a:p>
          <a:p>
            <a:pPr marL="342900" indent="-342900" defTabSz="914363">
              <a:lnSpc>
                <a:spcPct val="90000"/>
              </a:lnSpc>
              <a:buFont typeface="+mj-lt"/>
              <a:buAutoNum type="arabicPeriod"/>
              <a:defRPr/>
            </a:pPr>
            <a:endParaRPr lang="en-US" sz="800" dirty="0"/>
          </a:p>
          <a:p>
            <a:pPr defTabSz="914363">
              <a:lnSpc>
                <a:spcPct val="90000"/>
              </a:lnSpc>
              <a:defRPr/>
            </a:pPr>
            <a:r>
              <a:rPr lang="en-US" sz="2000" i="1" dirty="0"/>
              <a:t>Appendix</a:t>
            </a:r>
          </a:p>
          <a:p>
            <a:pPr defTabSz="914363">
              <a:lnSpc>
                <a:spcPct val="90000"/>
              </a:lnSpc>
              <a:defRPr/>
            </a:pPr>
            <a:endParaRPr lang="en-US" sz="2000" i="1" dirty="0"/>
          </a:p>
          <a:p>
            <a:pPr lvl="0" defTabSz="914363">
              <a:lnSpc>
                <a:spcPct val="90000"/>
              </a:lnSpc>
              <a:defRPr/>
            </a:pPr>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601" y="1789143"/>
            <a:ext cx="2561769" cy="204140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9319" y="4724400"/>
            <a:ext cx="1533803" cy="153380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740613"/>
            <a:ext cx="1324431" cy="132443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1980" y="4451967"/>
            <a:ext cx="1952266" cy="195226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0725" y="4815596"/>
            <a:ext cx="1260158" cy="1260158"/>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2817" y="4563940"/>
            <a:ext cx="1713736" cy="1713736"/>
          </a:xfrm>
          <a:prstGeom prst="rect">
            <a:avLst/>
          </a:prstGeom>
        </p:spPr>
      </p:pic>
      <p:sp>
        <p:nvSpPr>
          <p:cNvPr id="15" name="Title 1"/>
          <p:cNvSpPr txBox="1">
            <a:spLocks/>
          </p:cNvSpPr>
          <p:nvPr/>
        </p:nvSpPr>
        <p:spPr>
          <a:xfrm>
            <a:off x="0" y="6142471"/>
            <a:ext cx="9144000" cy="609600"/>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pPr algn="ctr"/>
            <a:r>
              <a:rPr lang="en-US" sz="2800" dirty="0">
                <a:solidFill>
                  <a:schemeClr val="bg1"/>
                </a:solidFill>
              </a:rPr>
              <a:t>July 14, 2020 </a:t>
            </a:r>
            <a:r>
              <a:rPr lang="en-US" sz="2800" baseline="30000" dirty="0">
                <a:solidFill>
                  <a:schemeClr val="bg1"/>
                </a:solidFill>
              </a:rPr>
              <a:t>(8:00am) </a:t>
            </a:r>
            <a:r>
              <a:rPr lang="en-US" sz="2800" dirty="0">
                <a:solidFill>
                  <a:schemeClr val="bg1"/>
                </a:solidFill>
              </a:rPr>
              <a:t>| July 14, 2020 </a:t>
            </a:r>
            <a:r>
              <a:rPr lang="en-US" sz="2800" baseline="30000" dirty="0">
                <a:solidFill>
                  <a:schemeClr val="bg1"/>
                </a:solidFill>
              </a:rPr>
              <a:t>(6:00pm) </a:t>
            </a:r>
            <a:r>
              <a:rPr lang="en-US" sz="2800" dirty="0">
                <a:solidFill>
                  <a:schemeClr val="bg1"/>
                </a:solidFill>
              </a:rPr>
              <a:t>| July 28, 2020</a:t>
            </a:r>
            <a:r>
              <a:rPr lang="en-US" sz="2800" baseline="30000" dirty="0">
                <a:solidFill>
                  <a:schemeClr val="bg1"/>
                </a:solidFill>
              </a:rPr>
              <a:t> (8:00am)</a:t>
            </a:r>
            <a:endParaRPr lang="en-US" sz="2800" dirty="0">
              <a:solidFill>
                <a:schemeClr val="bg1"/>
              </a:solidFill>
            </a:endParaRPr>
          </a:p>
        </p:txBody>
      </p:sp>
      <p:sp>
        <p:nvSpPr>
          <p:cNvPr id="16" name="TextBox 15">
            <a:extLst>
              <a:ext uri="{FF2B5EF4-FFF2-40B4-BE49-F238E27FC236}">
                <a16:creationId xmlns:a16="http://schemas.microsoft.com/office/drawing/2014/main" id="{23399CDE-1DB0-4EF8-A3F3-2A32AEC03996}"/>
              </a:ext>
            </a:extLst>
          </p:cNvPr>
          <p:cNvSpPr txBox="1"/>
          <p:nvPr/>
        </p:nvSpPr>
        <p:spPr>
          <a:xfrm>
            <a:off x="1317938" y="3800617"/>
            <a:ext cx="2489094" cy="369332"/>
          </a:xfrm>
          <a:prstGeom prst="rect">
            <a:avLst/>
          </a:prstGeom>
          <a:noFill/>
        </p:spPr>
        <p:txBody>
          <a:bodyPr wrap="square" rtlCol="0">
            <a:spAutoFit/>
          </a:bodyPr>
          <a:lstStyle/>
          <a:p>
            <a:r>
              <a:rPr lang="en-US" dirty="0"/>
              <a:t>Engage. Inspire. Prepare.</a:t>
            </a:r>
          </a:p>
        </p:txBody>
      </p:sp>
      <p:sp>
        <p:nvSpPr>
          <p:cNvPr id="17" name="TextBox 16">
            <a:extLst>
              <a:ext uri="{FF2B5EF4-FFF2-40B4-BE49-F238E27FC236}">
                <a16:creationId xmlns:a16="http://schemas.microsoft.com/office/drawing/2014/main" id="{DE9472CA-4676-4998-81A0-6705D4C82BD1}"/>
              </a:ext>
            </a:extLst>
          </p:cNvPr>
          <p:cNvSpPr txBox="1"/>
          <p:nvPr/>
        </p:nvSpPr>
        <p:spPr>
          <a:xfrm>
            <a:off x="1" y="6574164"/>
            <a:ext cx="914400" cy="246221"/>
          </a:xfrm>
          <a:prstGeom prst="rect">
            <a:avLst/>
          </a:prstGeom>
          <a:noFill/>
        </p:spPr>
        <p:txBody>
          <a:bodyPr wrap="square" rtlCol="0">
            <a:spAutoFit/>
          </a:bodyPr>
          <a:lstStyle/>
          <a:p>
            <a:r>
              <a:rPr lang="en-US" sz="1000" b="1" dirty="0">
                <a:solidFill>
                  <a:schemeClr val="bg1"/>
                </a:solidFill>
              </a:rPr>
              <a:t>Version 3.0</a:t>
            </a:r>
          </a:p>
        </p:txBody>
      </p:sp>
    </p:spTree>
    <p:extLst>
      <p:ext uri="{BB962C8B-B14F-4D97-AF65-F5344CB8AC3E}">
        <p14:creationId xmlns:p14="http://schemas.microsoft.com/office/powerpoint/2010/main" val="11910869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22" y="4038600"/>
            <a:ext cx="8748713" cy="609600"/>
          </a:xfrm>
        </p:spPr>
        <p:txBody>
          <a:bodyPr/>
          <a:lstStyle/>
          <a:p>
            <a:pPr algn="ctr"/>
            <a:r>
              <a:rPr lang="en-US" sz="4400" dirty="0">
                <a:solidFill>
                  <a:schemeClr val="tx1"/>
                </a:solidFill>
              </a:rPr>
              <a:t>Millage Rate History                                    and Comparable Districts</a:t>
            </a:r>
            <a:endParaRPr lang="en-US" sz="4400" dirty="0">
              <a:solidFill>
                <a:srgbClr val="C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295400"/>
            <a:ext cx="2348755" cy="1871663"/>
          </a:xfrm>
          <a:prstGeom prst="rect">
            <a:avLst/>
          </a:prstGeom>
        </p:spPr>
      </p:pic>
      <p:sp>
        <p:nvSpPr>
          <p:cNvPr id="4" name="TextBox 3">
            <a:extLst>
              <a:ext uri="{FF2B5EF4-FFF2-40B4-BE49-F238E27FC236}">
                <a16:creationId xmlns:a16="http://schemas.microsoft.com/office/drawing/2014/main" id="{6B1E1383-535E-4DCA-95E1-ACF76B7E4C89}"/>
              </a:ext>
            </a:extLst>
          </p:cNvPr>
          <p:cNvSpPr txBox="1"/>
          <p:nvPr/>
        </p:nvSpPr>
        <p:spPr>
          <a:xfrm>
            <a:off x="3282630" y="3167063"/>
            <a:ext cx="2489094" cy="369332"/>
          </a:xfrm>
          <a:prstGeom prst="rect">
            <a:avLst/>
          </a:prstGeom>
          <a:noFill/>
        </p:spPr>
        <p:txBody>
          <a:bodyPr wrap="square" rtlCol="0">
            <a:spAutoFit/>
          </a:bodyPr>
          <a:lstStyle/>
          <a:p>
            <a:r>
              <a:rPr lang="en-US" dirty="0"/>
              <a:t>Engage. Inspire. Prepare.</a:t>
            </a:r>
          </a:p>
        </p:txBody>
      </p:sp>
    </p:spTree>
    <p:extLst>
      <p:ext uri="{BB962C8B-B14F-4D97-AF65-F5344CB8AC3E}">
        <p14:creationId xmlns:p14="http://schemas.microsoft.com/office/powerpoint/2010/main" val="50504232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ECA37D-CB6C-4643-9493-1481269AA0DB}"/>
              </a:ext>
            </a:extLst>
          </p:cNvPr>
          <p:cNvPicPr>
            <a:picLocks noChangeAspect="1"/>
          </p:cNvPicPr>
          <p:nvPr/>
        </p:nvPicPr>
        <p:blipFill>
          <a:blip r:embed="rId3"/>
          <a:stretch>
            <a:fillRect/>
          </a:stretch>
        </p:blipFill>
        <p:spPr>
          <a:xfrm>
            <a:off x="590550" y="496727"/>
            <a:ext cx="7966264" cy="4845676"/>
          </a:xfrm>
          <a:prstGeom prst="rect">
            <a:avLst/>
          </a:prstGeom>
          <a:ln>
            <a:solidFill>
              <a:schemeClr val="accent1">
                <a:lumMod val="75000"/>
              </a:schemeClr>
            </a:solidFill>
          </a:ln>
        </p:spPr>
      </p:pic>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Current and Five-year History</a:t>
            </a:r>
            <a:endParaRPr lang="en-US" sz="3600" baseline="30000" dirty="0">
              <a:solidFill>
                <a:schemeClr val="bg1"/>
              </a:solidFill>
            </a:endParaRPr>
          </a:p>
        </p:txBody>
      </p:sp>
      <p:sp>
        <p:nvSpPr>
          <p:cNvPr id="3"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4 | History</a:t>
            </a:r>
          </a:p>
        </p:txBody>
      </p:sp>
      <p:sp>
        <p:nvSpPr>
          <p:cNvPr id="7" name="TextBox 6">
            <a:extLst>
              <a:ext uri="{FF2B5EF4-FFF2-40B4-BE49-F238E27FC236}">
                <a16:creationId xmlns:a16="http://schemas.microsoft.com/office/drawing/2014/main" id="{55CE5106-3C12-4601-B547-E682E0979B7B}"/>
              </a:ext>
            </a:extLst>
          </p:cNvPr>
          <p:cNvSpPr txBox="1"/>
          <p:nvPr/>
        </p:nvSpPr>
        <p:spPr>
          <a:xfrm>
            <a:off x="620504" y="5435170"/>
            <a:ext cx="7902992" cy="276999"/>
          </a:xfrm>
          <a:prstGeom prst="rect">
            <a:avLst/>
          </a:prstGeom>
          <a:noFill/>
        </p:spPr>
        <p:txBody>
          <a:bodyPr wrap="square" rtlCol="0">
            <a:spAutoFit/>
          </a:bodyPr>
          <a:lstStyle/>
          <a:p>
            <a:pPr marL="168275" algn="ctr"/>
            <a:r>
              <a:rPr lang="en-US" sz="1200" dirty="0"/>
              <a:t>Reflects the Consolidation &amp; Evaluation of Digest 2020, dated May 20, 2020 </a:t>
            </a:r>
          </a:p>
        </p:txBody>
      </p:sp>
    </p:spTree>
    <p:extLst>
      <p:ext uri="{BB962C8B-B14F-4D97-AF65-F5344CB8AC3E}">
        <p14:creationId xmlns:p14="http://schemas.microsoft.com/office/powerpoint/2010/main" val="1752263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F7F99D-1EA0-480B-9887-EAD212E71C95}"/>
              </a:ext>
            </a:extLst>
          </p:cNvPr>
          <p:cNvPicPr>
            <a:picLocks noChangeAspect="1"/>
          </p:cNvPicPr>
          <p:nvPr/>
        </p:nvPicPr>
        <p:blipFill>
          <a:blip r:embed="rId3"/>
          <a:stretch>
            <a:fillRect/>
          </a:stretch>
        </p:blipFill>
        <p:spPr>
          <a:xfrm>
            <a:off x="308824" y="467610"/>
            <a:ext cx="8001000" cy="4221634"/>
          </a:xfrm>
          <a:prstGeom prst="rect">
            <a:avLst/>
          </a:prstGeom>
          <a:ln>
            <a:solidFill>
              <a:schemeClr val="accent1">
                <a:lumMod val="75000"/>
              </a:schemeClr>
            </a:solidFill>
          </a:ln>
        </p:spPr>
      </p:pic>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Local Revenue: Property Tax</a:t>
            </a:r>
            <a:br>
              <a:rPr lang="en-US" sz="3600" dirty="0">
                <a:solidFill>
                  <a:schemeClr val="bg1"/>
                </a:solidFill>
              </a:rPr>
            </a:br>
            <a:endParaRPr lang="en-US" sz="3600" dirty="0">
              <a:solidFill>
                <a:schemeClr val="bg1"/>
              </a:solidFill>
            </a:endParaRPr>
          </a:p>
        </p:txBody>
      </p:sp>
      <p:sp>
        <p:nvSpPr>
          <p:cNvPr id="5" name="Subtitle 2">
            <a:extLst>
              <a:ext uri="{FF2B5EF4-FFF2-40B4-BE49-F238E27FC236}">
                <a16:creationId xmlns:a16="http://schemas.microsoft.com/office/drawing/2014/main" id="{42B43F54-1560-4F94-B4CA-9A129C02197D}"/>
              </a:ext>
            </a:extLst>
          </p:cNvPr>
          <p:cNvSpPr txBox="1">
            <a:spLocks/>
          </p:cNvSpPr>
          <p:nvPr/>
        </p:nvSpPr>
        <p:spPr>
          <a:xfrm>
            <a:off x="5943600" y="6553200"/>
            <a:ext cx="3048000" cy="3048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r">
              <a:defRPr/>
            </a:pPr>
            <a:r>
              <a:rPr lang="en-US" sz="1200" dirty="0"/>
              <a:t>4 | Comparable Districts</a:t>
            </a:r>
          </a:p>
        </p:txBody>
      </p:sp>
      <p:sp>
        <p:nvSpPr>
          <p:cNvPr id="8" name="TextBox 7">
            <a:extLst>
              <a:ext uri="{FF2B5EF4-FFF2-40B4-BE49-F238E27FC236}">
                <a16:creationId xmlns:a16="http://schemas.microsoft.com/office/drawing/2014/main" id="{8FDF77BF-F29A-4CA4-A8AE-A5731789C473}"/>
              </a:ext>
            </a:extLst>
          </p:cNvPr>
          <p:cNvSpPr txBox="1"/>
          <p:nvPr/>
        </p:nvSpPr>
        <p:spPr>
          <a:xfrm>
            <a:off x="0" y="5699034"/>
            <a:ext cx="3070282" cy="246221"/>
          </a:xfrm>
          <a:prstGeom prst="rect">
            <a:avLst/>
          </a:prstGeom>
          <a:noFill/>
        </p:spPr>
        <p:txBody>
          <a:bodyPr wrap="square" rtlCol="0">
            <a:spAutoFit/>
          </a:bodyPr>
          <a:lstStyle/>
          <a:p>
            <a:pPr algn="r"/>
            <a:r>
              <a:rPr lang="en-US" sz="1000" dirty="0"/>
              <a:t>Note: Projections as of 5.8.20 unless otherwise noted</a:t>
            </a:r>
          </a:p>
        </p:txBody>
      </p:sp>
    </p:spTree>
    <p:extLst>
      <p:ext uri="{BB962C8B-B14F-4D97-AF65-F5344CB8AC3E}">
        <p14:creationId xmlns:p14="http://schemas.microsoft.com/office/powerpoint/2010/main" val="19258939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F7F99D-1EA0-480B-9887-EAD212E71C95}"/>
              </a:ext>
            </a:extLst>
          </p:cNvPr>
          <p:cNvPicPr>
            <a:picLocks noChangeAspect="1"/>
          </p:cNvPicPr>
          <p:nvPr/>
        </p:nvPicPr>
        <p:blipFill>
          <a:blip r:embed="rId3"/>
          <a:stretch>
            <a:fillRect/>
          </a:stretch>
        </p:blipFill>
        <p:spPr>
          <a:xfrm>
            <a:off x="308824" y="467610"/>
            <a:ext cx="8001000" cy="4221634"/>
          </a:xfrm>
          <a:prstGeom prst="rect">
            <a:avLst/>
          </a:prstGeom>
          <a:ln>
            <a:solidFill>
              <a:schemeClr val="accent1">
                <a:lumMod val="75000"/>
              </a:schemeClr>
            </a:solidFill>
          </a:ln>
        </p:spPr>
      </p:pic>
      <p:pic>
        <p:nvPicPr>
          <p:cNvPr id="7" name="Picture 6">
            <a:extLst>
              <a:ext uri="{FF2B5EF4-FFF2-40B4-BE49-F238E27FC236}">
                <a16:creationId xmlns:a16="http://schemas.microsoft.com/office/drawing/2014/main" id="{9FBA2620-8984-4E59-AF44-BEFEAFF1733C}"/>
              </a:ext>
            </a:extLst>
          </p:cNvPr>
          <p:cNvPicPr>
            <a:picLocks noChangeAspect="1"/>
          </p:cNvPicPr>
          <p:nvPr/>
        </p:nvPicPr>
        <p:blipFill>
          <a:blip r:embed="rId4"/>
          <a:stretch>
            <a:fillRect/>
          </a:stretch>
        </p:blipFill>
        <p:spPr>
          <a:xfrm>
            <a:off x="495300" y="833450"/>
            <a:ext cx="8153400" cy="4383989"/>
          </a:xfrm>
          <a:prstGeom prst="rect">
            <a:avLst/>
          </a:prstGeom>
          <a:ln>
            <a:solidFill>
              <a:schemeClr val="accent1">
                <a:lumMod val="75000"/>
              </a:schemeClr>
            </a:solidFill>
          </a:ln>
        </p:spPr>
      </p:pic>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Local Revenue: Property Tax</a:t>
            </a:r>
            <a:br>
              <a:rPr lang="en-US" sz="3600" dirty="0">
                <a:solidFill>
                  <a:schemeClr val="bg1"/>
                </a:solidFill>
              </a:rPr>
            </a:br>
            <a:endParaRPr lang="en-US" sz="3600" dirty="0">
              <a:solidFill>
                <a:schemeClr val="bg1"/>
              </a:solidFill>
            </a:endParaRPr>
          </a:p>
        </p:txBody>
      </p:sp>
      <p:sp>
        <p:nvSpPr>
          <p:cNvPr id="5" name="Subtitle 2">
            <a:extLst>
              <a:ext uri="{FF2B5EF4-FFF2-40B4-BE49-F238E27FC236}">
                <a16:creationId xmlns:a16="http://schemas.microsoft.com/office/drawing/2014/main" id="{42B43F54-1560-4F94-B4CA-9A129C02197D}"/>
              </a:ext>
            </a:extLst>
          </p:cNvPr>
          <p:cNvSpPr txBox="1">
            <a:spLocks/>
          </p:cNvSpPr>
          <p:nvPr/>
        </p:nvSpPr>
        <p:spPr>
          <a:xfrm>
            <a:off x="5943600" y="6553200"/>
            <a:ext cx="3048000" cy="3048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r">
              <a:defRPr/>
            </a:pPr>
            <a:r>
              <a:rPr lang="en-US" sz="1200" dirty="0"/>
              <a:t>4 | Comparable Districts</a:t>
            </a:r>
          </a:p>
        </p:txBody>
      </p:sp>
      <p:sp>
        <p:nvSpPr>
          <p:cNvPr id="8" name="TextBox 7">
            <a:extLst>
              <a:ext uri="{FF2B5EF4-FFF2-40B4-BE49-F238E27FC236}">
                <a16:creationId xmlns:a16="http://schemas.microsoft.com/office/drawing/2014/main" id="{08BF235A-8A81-4A07-88E2-D33DF36E20FE}"/>
              </a:ext>
            </a:extLst>
          </p:cNvPr>
          <p:cNvSpPr txBox="1"/>
          <p:nvPr/>
        </p:nvSpPr>
        <p:spPr>
          <a:xfrm>
            <a:off x="0" y="5699034"/>
            <a:ext cx="3070282" cy="246221"/>
          </a:xfrm>
          <a:prstGeom prst="rect">
            <a:avLst/>
          </a:prstGeom>
          <a:noFill/>
        </p:spPr>
        <p:txBody>
          <a:bodyPr wrap="square" rtlCol="0">
            <a:spAutoFit/>
          </a:bodyPr>
          <a:lstStyle/>
          <a:p>
            <a:pPr algn="r"/>
            <a:r>
              <a:rPr lang="en-US" sz="1000" dirty="0"/>
              <a:t>Note: Projections as of 5.8.20 unless otherwise noted</a:t>
            </a:r>
          </a:p>
        </p:txBody>
      </p:sp>
    </p:spTree>
    <p:extLst>
      <p:ext uri="{BB962C8B-B14F-4D97-AF65-F5344CB8AC3E}">
        <p14:creationId xmlns:p14="http://schemas.microsoft.com/office/powerpoint/2010/main" val="406911844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F7F99D-1EA0-480B-9887-EAD212E71C95}"/>
              </a:ext>
            </a:extLst>
          </p:cNvPr>
          <p:cNvPicPr>
            <a:picLocks noChangeAspect="1"/>
          </p:cNvPicPr>
          <p:nvPr/>
        </p:nvPicPr>
        <p:blipFill>
          <a:blip r:embed="rId3"/>
          <a:stretch>
            <a:fillRect/>
          </a:stretch>
        </p:blipFill>
        <p:spPr>
          <a:xfrm>
            <a:off x="308824" y="467610"/>
            <a:ext cx="8001000" cy="4221634"/>
          </a:xfrm>
          <a:prstGeom prst="rect">
            <a:avLst/>
          </a:prstGeom>
          <a:ln>
            <a:solidFill>
              <a:schemeClr val="accent1">
                <a:lumMod val="75000"/>
              </a:schemeClr>
            </a:solidFill>
          </a:ln>
        </p:spPr>
      </p:pic>
      <p:pic>
        <p:nvPicPr>
          <p:cNvPr id="7" name="Picture 6">
            <a:extLst>
              <a:ext uri="{FF2B5EF4-FFF2-40B4-BE49-F238E27FC236}">
                <a16:creationId xmlns:a16="http://schemas.microsoft.com/office/drawing/2014/main" id="{9FBA2620-8984-4E59-AF44-BEFEAFF1733C}"/>
              </a:ext>
            </a:extLst>
          </p:cNvPr>
          <p:cNvPicPr>
            <a:picLocks noChangeAspect="1"/>
          </p:cNvPicPr>
          <p:nvPr/>
        </p:nvPicPr>
        <p:blipFill>
          <a:blip r:embed="rId4"/>
          <a:stretch>
            <a:fillRect/>
          </a:stretch>
        </p:blipFill>
        <p:spPr>
          <a:xfrm>
            <a:off x="495300" y="833450"/>
            <a:ext cx="8153400" cy="4383989"/>
          </a:xfrm>
          <a:prstGeom prst="rect">
            <a:avLst/>
          </a:prstGeom>
          <a:ln>
            <a:solidFill>
              <a:schemeClr val="accent1">
                <a:lumMod val="75000"/>
              </a:schemeClr>
            </a:solidFill>
          </a:ln>
        </p:spPr>
      </p:pic>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Local Revenue: Property Tax</a:t>
            </a:r>
            <a:br>
              <a:rPr lang="en-US" sz="3600" dirty="0">
                <a:solidFill>
                  <a:schemeClr val="bg1"/>
                </a:solidFill>
              </a:rPr>
            </a:br>
            <a:endParaRPr lang="en-US" sz="3600" dirty="0">
              <a:solidFill>
                <a:schemeClr val="bg1"/>
              </a:solidFill>
            </a:endParaRPr>
          </a:p>
        </p:txBody>
      </p:sp>
      <p:sp>
        <p:nvSpPr>
          <p:cNvPr id="5" name="Subtitle 2">
            <a:extLst>
              <a:ext uri="{FF2B5EF4-FFF2-40B4-BE49-F238E27FC236}">
                <a16:creationId xmlns:a16="http://schemas.microsoft.com/office/drawing/2014/main" id="{42B43F54-1560-4F94-B4CA-9A129C02197D}"/>
              </a:ext>
            </a:extLst>
          </p:cNvPr>
          <p:cNvSpPr txBox="1">
            <a:spLocks/>
          </p:cNvSpPr>
          <p:nvPr/>
        </p:nvSpPr>
        <p:spPr>
          <a:xfrm>
            <a:off x="5943600" y="6553200"/>
            <a:ext cx="3048000" cy="3048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r">
              <a:defRPr/>
            </a:pPr>
            <a:r>
              <a:rPr lang="en-US" sz="1200" dirty="0"/>
              <a:t>4 | Comparable Districts</a:t>
            </a:r>
          </a:p>
        </p:txBody>
      </p:sp>
      <p:pic>
        <p:nvPicPr>
          <p:cNvPr id="3" name="Picture 2">
            <a:extLst>
              <a:ext uri="{FF2B5EF4-FFF2-40B4-BE49-F238E27FC236}">
                <a16:creationId xmlns:a16="http://schemas.microsoft.com/office/drawing/2014/main" id="{F06EBB8F-0FF2-413D-AA42-C323A1620A57}"/>
              </a:ext>
            </a:extLst>
          </p:cNvPr>
          <p:cNvPicPr>
            <a:picLocks noChangeAspect="1"/>
          </p:cNvPicPr>
          <p:nvPr/>
        </p:nvPicPr>
        <p:blipFill>
          <a:blip r:embed="rId5"/>
          <a:stretch>
            <a:fillRect/>
          </a:stretch>
        </p:blipFill>
        <p:spPr>
          <a:xfrm>
            <a:off x="769256" y="1226710"/>
            <a:ext cx="8065920" cy="4353810"/>
          </a:xfrm>
          <a:prstGeom prst="rect">
            <a:avLst/>
          </a:prstGeom>
          <a:ln>
            <a:solidFill>
              <a:schemeClr val="accent1">
                <a:lumMod val="75000"/>
              </a:schemeClr>
            </a:solidFill>
          </a:ln>
        </p:spPr>
      </p:pic>
      <p:sp>
        <p:nvSpPr>
          <p:cNvPr id="8" name="TextBox 7">
            <a:extLst>
              <a:ext uri="{FF2B5EF4-FFF2-40B4-BE49-F238E27FC236}">
                <a16:creationId xmlns:a16="http://schemas.microsoft.com/office/drawing/2014/main" id="{21887A84-6D2A-49A9-9D8B-ED6196A7261D}"/>
              </a:ext>
            </a:extLst>
          </p:cNvPr>
          <p:cNvSpPr txBox="1"/>
          <p:nvPr/>
        </p:nvSpPr>
        <p:spPr>
          <a:xfrm>
            <a:off x="0" y="5699034"/>
            <a:ext cx="3070282" cy="246221"/>
          </a:xfrm>
          <a:prstGeom prst="rect">
            <a:avLst/>
          </a:prstGeom>
          <a:noFill/>
        </p:spPr>
        <p:txBody>
          <a:bodyPr wrap="square" rtlCol="0">
            <a:spAutoFit/>
          </a:bodyPr>
          <a:lstStyle/>
          <a:p>
            <a:pPr algn="r"/>
            <a:r>
              <a:rPr lang="en-US" sz="1000" dirty="0"/>
              <a:t>Note: Projections as of 5.8.20 unless otherwise noted</a:t>
            </a:r>
          </a:p>
        </p:txBody>
      </p:sp>
    </p:spTree>
    <p:extLst>
      <p:ext uri="{BB962C8B-B14F-4D97-AF65-F5344CB8AC3E}">
        <p14:creationId xmlns:p14="http://schemas.microsoft.com/office/powerpoint/2010/main" val="32709562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CFA1CC-925F-4BFD-861F-7FBE4203BCBC}"/>
              </a:ext>
            </a:extLst>
          </p:cNvPr>
          <p:cNvPicPr>
            <a:picLocks noChangeAspect="1"/>
          </p:cNvPicPr>
          <p:nvPr/>
        </p:nvPicPr>
        <p:blipFill>
          <a:blip r:embed="rId3"/>
          <a:stretch>
            <a:fillRect/>
          </a:stretch>
        </p:blipFill>
        <p:spPr>
          <a:xfrm>
            <a:off x="325377" y="504825"/>
            <a:ext cx="8493246" cy="4027985"/>
          </a:xfrm>
          <a:prstGeom prst="rect">
            <a:avLst/>
          </a:prstGeom>
          <a:ln>
            <a:solidFill>
              <a:schemeClr val="accent1">
                <a:lumMod val="75000"/>
              </a:schemeClr>
            </a:solidFill>
          </a:ln>
        </p:spPr>
      </p:pic>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Historical Local per Pupil Funding </a:t>
            </a:r>
          </a:p>
        </p:txBody>
      </p:sp>
      <p:sp>
        <p:nvSpPr>
          <p:cNvPr id="8" name="Subtitle 2"/>
          <p:cNvSpPr>
            <a:spLocks noGrp="1"/>
          </p:cNvSpPr>
          <p:nvPr>
            <p:ph type="subTitle" idx="1"/>
          </p:nvPr>
        </p:nvSpPr>
        <p:spPr>
          <a:xfrm>
            <a:off x="7239000" y="6553200"/>
            <a:ext cx="1752600" cy="304800"/>
          </a:xfrm>
        </p:spPr>
        <p:txBody>
          <a:bodyPr>
            <a:normAutofit/>
          </a:bodyPr>
          <a:lstStyle/>
          <a:p>
            <a:pPr marL="342900" lvl="0" indent="-342900" algn="r">
              <a:defRPr/>
            </a:pPr>
            <a:r>
              <a:rPr lang="en-US" sz="1200" dirty="0"/>
              <a:t>4 | Comparable Districts</a:t>
            </a:r>
          </a:p>
        </p:txBody>
      </p:sp>
      <p:sp>
        <p:nvSpPr>
          <p:cNvPr id="6" name="Rectangle 5">
            <a:extLst>
              <a:ext uri="{FF2B5EF4-FFF2-40B4-BE49-F238E27FC236}">
                <a16:creationId xmlns:a16="http://schemas.microsoft.com/office/drawing/2014/main" id="{B2F88CB3-F88D-4F87-91C7-152E1B02DE13}"/>
              </a:ext>
            </a:extLst>
          </p:cNvPr>
          <p:cNvSpPr/>
          <p:nvPr/>
        </p:nvSpPr>
        <p:spPr>
          <a:xfrm>
            <a:off x="1143000" y="4740491"/>
            <a:ext cx="6705600" cy="646331"/>
          </a:xfrm>
          <a:prstGeom prst="rect">
            <a:avLst/>
          </a:prstGeom>
        </p:spPr>
        <p:txBody>
          <a:bodyPr wrap="square">
            <a:spAutoFit/>
          </a:bodyPr>
          <a:lstStyle/>
          <a:p>
            <a:pPr algn="ctr"/>
            <a:r>
              <a:rPr lang="en-US" dirty="0"/>
              <a:t>PCSD remains $486 lower in per-pupil local revenue than comparable districts or $1,482 lower than the statewide average (FY2019).</a:t>
            </a:r>
          </a:p>
        </p:txBody>
      </p:sp>
      <p:sp>
        <p:nvSpPr>
          <p:cNvPr id="11" name="TextBox 10">
            <a:extLst>
              <a:ext uri="{FF2B5EF4-FFF2-40B4-BE49-F238E27FC236}">
                <a16:creationId xmlns:a16="http://schemas.microsoft.com/office/drawing/2014/main" id="{BE51E965-2012-48D3-AD1F-8F5B2BBE5DF2}"/>
              </a:ext>
            </a:extLst>
          </p:cNvPr>
          <p:cNvSpPr txBox="1"/>
          <p:nvPr/>
        </p:nvSpPr>
        <p:spPr>
          <a:xfrm>
            <a:off x="1789501" y="5749474"/>
            <a:ext cx="5580994" cy="246221"/>
          </a:xfrm>
          <a:prstGeom prst="rect">
            <a:avLst/>
          </a:prstGeom>
          <a:noFill/>
        </p:spPr>
        <p:txBody>
          <a:bodyPr wrap="square" rtlCol="0">
            <a:spAutoFit/>
          </a:bodyPr>
          <a:lstStyle/>
          <a:p>
            <a:pPr algn="ctr"/>
            <a:r>
              <a:rPr lang="en-US" sz="1000" dirty="0"/>
              <a:t>Source: GaDOE School System Revenue/Expenditures Report as of FY2019</a:t>
            </a:r>
          </a:p>
        </p:txBody>
      </p:sp>
    </p:spTree>
    <p:extLst>
      <p:ext uri="{BB962C8B-B14F-4D97-AF65-F5344CB8AC3E}">
        <p14:creationId xmlns:p14="http://schemas.microsoft.com/office/powerpoint/2010/main" val="113543241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What Makes PCSD Funding Unique?</a:t>
            </a:r>
            <a:endParaRPr lang="en-US" sz="3600" baseline="30000" dirty="0">
              <a:solidFill>
                <a:schemeClr val="bg1"/>
              </a:solidFill>
            </a:endParaRPr>
          </a:p>
        </p:txBody>
      </p:sp>
      <p:sp>
        <p:nvSpPr>
          <p:cNvPr id="3"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4 | Comparable Districts</a:t>
            </a:r>
          </a:p>
        </p:txBody>
      </p:sp>
      <p:pic>
        <p:nvPicPr>
          <p:cNvPr id="9" name="Picture 8">
            <a:extLst>
              <a:ext uri="{FF2B5EF4-FFF2-40B4-BE49-F238E27FC236}">
                <a16:creationId xmlns:a16="http://schemas.microsoft.com/office/drawing/2014/main" id="{B5382314-841E-4E7D-951C-E30B02A9059F}"/>
              </a:ext>
            </a:extLst>
          </p:cNvPr>
          <p:cNvPicPr>
            <a:picLocks noChangeAspect="1"/>
          </p:cNvPicPr>
          <p:nvPr/>
        </p:nvPicPr>
        <p:blipFill>
          <a:blip r:embed="rId3"/>
          <a:stretch>
            <a:fillRect/>
          </a:stretch>
        </p:blipFill>
        <p:spPr>
          <a:xfrm>
            <a:off x="533400" y="152400"/>
            <a:ext cx="8077200" cy="5695563"/>
          </a:xfrm>
          <a:prstGeom prst="rect">
            <a:avLst/>
          </a:prstGeom>
          <a:ln>
            <a:solidFill>
              <a:schemeClr val="accent1">
                <a:lumMod val="75000"/>
              </a:schemeClr>
            </a:solidFill>
          </a:ln>
        </p:spPr>
      </p:pic>
    </p:spTree>
    <p:extLst>
      <p:ext uri="{BB962C8B-B14F-4D97-AF65-F5344CB8AC3E}">
        <p14:creationId xmlns:p14="http://schemas.microsoft.com/office/powerpoint/2010/main" val="309803656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1" y="6248400"/>
            <a:ext cx="6400800" cy="609600"/>
          </a:xfrm>
        </p:spPr>
        <p:txBody>
          <a:bodyPr/>
          <a:lstStyle/>
          <a:p>
            <a:r>
              <a:rPr lang="en-US" sz="3600" dirty="0">
                <a:solidFill>
                  <a:schemeClr val="bg1"/>
                </a:solidFill>
              </a:rPr>
              <a:t>2020 (FY21) Millage Rate Timeline </a:t>
            </a:r>
          </a:p>
        </p:txBody>
      </p:sp>
      <p:sp>
        <p:nvSpPr>
          <p:cNvPr id="6"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1 | Timeline</a:t>
            </a:r>
          </a:p>
        </p:txBody>
      </p:sp>
      <p:pic>
        <p:nvPicPr>
          <p:cNvPr id="3" name="Picture 2">
            <a:extLst>
              <a:ext uri="{FF2B5EF4-FFF2-40B4-BE49-F238E27FC236}">
                <a16:creationId xmlns:a16="http://schemas.microsoft.com/office/drawing/2014/main" id="{E4F2B42E-E7BE-4167-AF30-B852F18A2BA3}"/>
              </a:ext>
            </a:extLst>
          </p:cNvPr>
          <p:cNvPicPr>
            <a:picLocks noChangeAspect="1"/>
          </p:cNvPicPr>
          <p:nvPr/>
        </p:nvPicPr>
        <p:blipFill>
          <a:blip r:embed="rId3"/>
          <a:stretch>
            <a:fillRect/>
          </a:stretch>
        </p:blipFill>
        <p:spPr>
          <a:xfrm>
            <a:off x="594757" y="304800"/>
            <a:ext cx="7954485" cy="5601482"/>
          </a:xfrm>
          <a:prstGeom prst="rect">
            <a:avLst/>
          </a:prstGeom>
        </p:spPr>
      </p:pic>
    </p:spTree>
    <p:extLst>
      <p:ext uri="{BB962C8B-B14F-4D97-AF65-F5344CB8AC3E}">
        <p14:creationId xmlns:p14="http://schemas.microsoft.com/office/powerpoint/2010/main" val="83505152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22" y="3733800"/>
            <a:ext cx="8748713" cy="609600"/>
          </a:xfrm>
        </p:spPr>
        <p:txBody>
          <a:bodyPr/>
          <a:lstStyle/>
          <a:p>
            <a:pPr algn="ctr"/>
            <a:r>
              <a:rPr lang="en-US" sz="4400" dirty="0">
                <a:solidFill>
                  <a:schemeClr val="tx1"/>
                </a:solidFill>
              </a:rPr>
              <a:t>Thank You</a:t>
            </a:r>
            <a:br>
              <a:rPr lang="en-US" sz="4800" dirty="0">
                <a:solidFill>
                  <a:schemeClr val="tx1"/>
                </a:solidFill>
              </a:rPr>
            </a:br>
            <a:br>
              <a:rPr lang="en-US" sz="2400" dirty="0">
                <a:solidFill>
                  <a:schemeClr val="tx1"/>
                </a:solidFill>
              </a:rPr>
            </a:br>
            <a:r>
              <a:rPr lang="en-US" sz="2400" dirty="0">
                <a:solidFill>
                  <a:schemeClr val="tx1"/>
                </a:solidFill>
              </a:rPr>
              <a:t>For Budget Ideas and Feedback</a:t>
            </a:r>
            <a:br>
              <a:rPr lang="en-US" sz="2400" dirty="0">
                <a:solidFill>
                  <a:schemeClr val="tx1"/>
                </a:solidFill>
              </a:rPr>
            </a:br>
            <a:r>
              <a:rPr lang="en-US" sz="2400" dirty="0">
                <a:solidFill>
                  <a:schemeClr val="tx1"/>
                </a:solidFill>
              </a:rPr>
              <a:t>Visit our Website (Budget Feedback)</a:t>
            </a:r>
            <a:br>
              <a:rPr lang="en-US" sz="3200" dirty="0">
                <a:solidFill>
                  <a:schemeClr val="tx1"/>
                </a:solidFill>
              </a:rPr>
            </a:br>
            <a:endParaRPr lang="en-US" sz="32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990600"/>
            <a:ext cx="2348755" cy="1871663"/>
          </a:xfrm>
          <a:prstGeom prst="rect">
            <a:avLst/>
          </a:prstGeom>
        </p:spPr>
      </p:pic>
      <p:sp>
        <p:nvSpPr>
          <p:cNvPr id="4" name="TextBox 3">
            <a:extLst>
              <a:ext uri="{FF2B5EF4-FFF2-40B4-BE49-F238E27FC236}">
                <a16:creationId xmlns:a16="http://schemas.microsoft.com/office/drawing/2014/main" id="{6B1E1383-535E-4DCA-95E1-ACF76B7E4C89}"/>
              </a:ext>
            </a:extLst>
          </p:cNvPr>
          <p:cNvSpPr txBox="1"/>
          <p:nvPr/>
        </p:nvSpPr>
        <p:spPr>
          <a:xfrm>
            <a:off x="3282630" y="2862263"/>
            <a:ext cx="2489094" cy="369332"/>
          </a:xfrm>
          <a:prstGeom prst="rect">
            <a:avLst/>
          </a:prstGeom>
          <a:noFill/>
        </p:spPr>
        <p:txBody>
          <a:bodyPr wrap="square" rtlCol="0">
            <a:spAutoFit/>
          </a:bodyPr>
          <a:lstStyle/>
          <a:p>
            <a:r>
              <a:rPr lang="en-US" dirty="0"/>
              <a:t>Engage. Inspire. Prepare.</a:t>
            </a:r>
          </a:p>
        </p:txBody>
      </p:sp>
    </p:spTree>
    <p:extLst>
      <p:ext uri="{BB962C8B-B14F-4D97-AF65-F5344CB8AC3E}">
        <p14:creationId xmlns:p14="http://schemas.microsoft.com/office/powerpoint/2010/main" val="344021268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22" y="4038600"/>
            <a:ext cx="8748713" cy="609600"/>
          </a:xfrm>
        </p:spPr>
        <p:txBody>
          <a:bodyPr/>
          <a:lstStyle/>
          <a:p>
            <a:pPr algn="ctr"/>
            <a:r>
              <a:rPr lang="en-US" sz="4400" dirty="0">
                <a:solidFill>
                  <a:schemeClr val="tx1"/>
                </a:solidFill>
              </a:rPr>
              <a:t>Appendix</a:t>
            </a:r>
            <a:endParaRPr lang="en-US" sz="4400" dirty="0">
              <a:solidFill>
                <a:srgbClr val="C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295400"/>
            <a:ext cx="2348755" cy="1871663"/>
          </a:xfrm>
          <a:prstGeom prst="rect">
            <a:avLst/>
          </a:prstGeom>
        </p:spPr>
      </p:pic>
      <p:sp>
        <p:nvSpPr>
          <p:cNvPr id="4" name="TextBox 3">
            <a:extLst>
              <a:ext uri="{FF2B5EF4-FFF2-40B4-BE49-F238E27FC236}">
                <a16:creationId xmlns:a16="http://schemas.microsoft.com/office/drawing/2014/main" id="{6B1E1383-535E-4DCA-95E1-ACF76B7E4C89}"/>
              </a:ext>
            </a:extLst>
          </p:cNvPr>
          <p:cNvSpPr txBox="1"/>
          <p:nvPr/>
        </p:nvSpPr>
        <p:spPr>
          <a:xfrm>
            <a:off x="3282630" y="3167063"/>
            <a:ext cx="2489094" cy="369332"/>
          </a:xfrm>
          <a:prstGeom prst="rect">
            <a:avLst/>
          </a:prstGeom>
          <a:noFill/>
        </p:spPr>
        <p:txBody>
          <a:bodyPr wrap="square" rtlCol="0">
            <a:spAutoFit/>
          </a:bodyPr>
          <a:lstStyle/>
          <a:p>
            <a:r>
              <a:rPr lang="en-US" dirty="0"/>
              <a:t>Engage. Inspire. Prepare.</a:t>
            </a:r>
          </a:p>
        </p:txBody>
      </p:sp>
    </p:spTree>
    <p:extLst>
      <p:ext uri="{BB962C8B-B14F-4D97-AF65-F5344CB8AC3E}">
        <p14:creationId xmlns:p14="http://schemas.microsoft.com/office/powerpoint/2010/main" val="5465518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2020 (FY21) Millage Rate Timeline </a:t>
            </a:r>
          </a:p>
        </p:txBody>
      </p:sp>
      <p:sp>
        <p:nvSpPr>
          <p:cNvPr id="6"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1 | Timeline</a:t>
            </a:r>
          </a:p>
        </p:txBody>
      </p:sp>
      <p:pic>
        <p:nvPicPr>
          <p:cNvPr id="7" name="Picture 6">
            <a:extLst>
              <a:ext uri="{FF2B5EF4-FFF2-40B4-BE49-F238E27FC236}">
                <a16:creationId xmlns:a16="http://schemas.microsoft.com/office/drawing/2014/main" id="{0A4E60DF-22CC-4FDB-BD43-D01C6D93E34D}"/>
              </a:ext>
            </a:extLst>
          </p:cNvPr>
          <p:cNvPicPr>
            <a:picLocks noChangeAspect="1"/>
          </p:cNvPicPr>
          <p:nvPr/>
        </p:nvPicPr>
        <p:blipFill>
          <a:blip r:embed="rId3"/>
          <a:stretch>
            <a:fillRect/>
          </a:stretch>
        </p:blipFill>
        <p:spPr>
          <a:xfrm>
            <a:off x="867391" y="457200"/>
            <a:ext cx="7409218" cy="5272255"/>
          </a:xfrm>
          <a:prstGeom prst="rect">
            <a:avLst/>
          </a:prstGeom>
          <a:ln>
            <a:solidFill>
              <a:schemeClr val="accent1">
                <a:lumMod val="75000"/>
              </a:schemeClr>
            </a:solidFill>
          </a:ln>
        </p:spPr>
      </p:pic>
      <p:pic>
        <p:nvPicPr>
          <p:cNvPr id="8" name="Picture 7">
            <a:extLst>
              <a:ext uri="{FF2B5EF4-FFF2-40B4-BE49-F238E27FC236}">
                <a16:creationId xmlns:a16="http://schemas.microsoft.com/office/drawing/2014/main" id="{6B711D6A-E34A-4411-A1BE-CB36A0A5BE10}"/>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867391" y="457199"/>
            <a:ext cx="7409218" cy="5272255"/>
          </a:xfrm>
          <a:prstGeom prst="rect">
            <a:avLst/>
          </a:prstGeom>
          <a:ln>
            <a:solidFill>
              <a:schemeClr val="accent1">
                <a:lumMod val="75000"/>
              </a:schemeClr>
            </a:solidFill>
          </a:ln>
        </p:spPr>
      </p:pic>
      <p:pic>
        <p:nvPicPr>
          <p:cNvPr id="4" name="Picture 3">
            <a:extLst>
              <a:ext uri="{FF2B5EF4-FFF2-40B4-BE49-F238E27FC236}">
                <a16:creationId xmlns:a16="http://schemas.microsoft.com/office/drawing/2014/main" id="{394D379C-9884-44AB-BF2E-20D98A114EEE}"/>
              </a:ext>
            </a:extLst>
          </p:cNvPr>
          <p:cNvPicPr>
            <a:picLocks noChangeAspect="1"/>
          </p:cNvPicPr>
          <p:nvPr/>
        </p:nvPicPr>
        <p:blipFill>
          <a:blip r:embed="rId6"/>
          <a:stretch>
            <a:fillRect/>
          </a:stretch>
        </p:blipFill>
        <p:spPr>
          <a:xfrm>
            <a:off x="1966697" y="984079"/>
            <a:ext cx="5210605" cy="4218493"/>
          </a:xfrm>
          <a:prstGeom prst="rect">
            <a:avLst/>
          </a:prstGeom>
          <a:effectLst>
            <a:glow rad="190500">
              <a:schemeClr val="accent1">
                <a:alpha val="50000"/>
              </a:schemeClr>
            </a:glow>
          </a:effectLst>
        </p:spPr>
      </p:pic>
    </p:spTree>
    <p:extLst>
      <p:ext uri="{BB962C8B-B14F-4D97-AF65-F5344CB8AC3E}">
        <p14:creationId xmlns:p14="http://schemas.microsoft.com/office/powerpoint/2010/main" val="2440247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Digest, Millage and Per Pupil Comparisons</a:t>
            </a:r>
          </a:p>
        </p:txBody>
      </p:sp>
      <p:sp>
        <p:nvSpPr>
          <p:cNvPr id="6"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Appendix</a:t>
            </a:r>
          </a:p>
        </p:txBody>
      </p:sp>
      <p:sp>
        <p:nvSpPr>
          <p:cNvPr id="10" name="TextBox 9">
            <a:extLst>
              <a:ext uri="{FF2B5EF4-FFF2-40B4-BE49-F238E27FC236}">
                <a16:creationId xmlns:a16="http://schemas.microsoft.com/office/drawing/2014/main" id="{40483F2D-1543-44B3-BB60-A7F59306B9DB}"/>
              </a:ext>
            </a:extLst>
          </p:cNvPr>
          <p:cNvSpPr txBox="1"/>
          <p:nvPr/>
        </p:nvSpPr>
        <p:spPr>
          <a:xfrm>
            <a:off x="495300" y="5046268"/>
            <a:ext cx="8153400" cy="830997"/>
          </a:xfrm>
          <a:prstGeom prst="rect">
            <a:avLst/>
          </a:prstGeom>
          <a:noFill/>
        </p:spPr>
        <p:txBody>
          <a:bodyPr wrap="square" rtlCol="0">
            <a:spAutoFit/>
          </a:bodyPr>
          <a:lstStyle/>
          <a:p>
            <a:pPr algn="ctr"/>
            <a:r>
              <a:rPr lang="en-US" sz="1600" b="1" u="sng" dirty="0"/>
              <a:t>Value of Mill</a:t>
            </a:r>
            <a:r>
              <a:rPr lang="en-US" sz="1600" b="1" dirty="0"/>
              <a:t>.</a:t>
            </a:r>
            <a:r>
              <a:rPr lang="en-US" sz="1600" dirty="0"/>
              <a:t>  For 2020, 1 mill will produce $4.8 million in revenue ($157 per pupil).  Meaning, every ¼ mill produces approximately $1.2 million in revenue.  To raise the Levy per Student to the Average Comparable would require 9.050 additional mills.</a:t>
            </a:r>
          </a:p>
        </p:txBody>
      </p:sp>
      <p:pic>
        <p:nvPicPr>
          <p:cNvPr id="4" name="Picture 3">
            <a:extLst>
              <a:ext uri="{FF2B5EF4-FFF2-40B4-BE49-F238E27FC236}">
                <a16:creationId xmlns:a16="http://schemas.microsoft.com/office/drawing/2014/main" id="{DAC89B42-180E-4EFF-9CF4-23DE9490B636}"/>
              </a:ext>
            </a:extLst>
          </p:cNvPr>
          <p:cNvPicPr>
            <a:picLocks noChangeAspect="1"/>
          </p:cNvPicPr>
          <p:nvPr/>
        </p:nvPicPr>
        <p:blipFill>
          <a:blip r:embed="rId3"/>
          <a:stretch>
            <a:fillRect/>
          </a:stretch>
        </p:blipFill>
        <p:spPr>
          <a:xfrm>
            <a:off x="398760" y="457200"/>
            <a:ext cx="8346479" cy="4370333"/>
          </a:xfrm>
          <a:prstGeom prst="rect">
            <a:avLst/>
          </a:prstGeom>
          <a:ln>
            <a:solidFill>
              <a:schemeClr val="accent1">
                <a:lumMod val="75000"/>
              </a:schemeClr>
            </a:solidFill>
          </a:ln>
        </p:spPr>
      </p:pic>
    </p:spTree>
    <p:extLst>
      <p:ext uri="{BB962C8B-B14F-4D97-AF65-F5344CB8AC3E}">
        <p14:creationId xmlns:p14="http://schemas.microsoft.com/office/powerpoint/2010/main" val="157650811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1C3AC489-0BA7-442C-A64B-5C9F9ADE5FCC}"/>
              </a:ext>
            </a:extLst>
          </p:cNvPr>
          <p:cNvGraphicFramePr>
            <a:graphicFrameLocks/>
          </p:cNvGraphicFramePr>
          <p:nvPr/>
        </p:nvGraphicFramePr>
        <p:xfrm>
          <a:off x="-353949" y="1747408"/>
          <a:ext cx="3498702" cy="334607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152400" y="6248400"/>
            <a:ext cx="8382000" cy="609600"/>
          </a:xfrm>
        </p:spPr>
        <p:txBody>
          <a:bodyPr/>
          <a:lstStyle/>
          <a:p>
            <a:r>
              <a:rPr lang="en-US" sz="3600" dirty="0">
                <a:solidFill>
                  <a:schemeClr val="bg1"/>
                </a:solidFill>
              </a:rPr>
              <a:t>Tax Digest: Net Digest per Student (FY21 Primer)</a:t>
            </a:r>
          </a:p>
        </p:txBody>
      </p:sp>
      <p:sp>
        <p:nvSpPr>
          <p:cNvPr id="8" name="Subtitle 2"/>
          <p:cNvSpPr>
            <a:spLocks noGrp="1"/>
          </p:cNvSpPr>
          <p:nvPr>
            <p:ph type="subTitle" idx="1"/>
          </p:nvPr>
        </p:nvSpPr>
        <p:spPr>
          <a:xfrm>
            <a:off x="8229600" y="6553200"/>
            <a:ext cx="762000" cy="304800"/>
          </a:xfrm>
        </p:spPr>
        <p:txBody>
          <a:bodyPr>
            <a:normAutofit/>
          </a:bodyPr>
          <a:lstStyle/>
          <a:p>
            <a:pPr marL="342900" lvl="0" indent="-342900" algn="r">
              <a:defRPr/>
            </a:pPr>
            <a:r>
              <a:rPr lang="en-US" sz="1200" dirty="0"/>
              <a:t>Appendix</a:t>
            </a:r>
          </a:p>
        </p:txBody>
      </p:sp>
      <p:sp>
        <p:nvSpPr>
          <p:cNvPr id="3" name="TextBox 2"/>
          <p:cNvSpPr txBox="1"/>
          <p:nvPr/>
        </p:nvSpPr>
        <p:spPr>
          <a:xfrm>
            <a:off x="495300" y="444460"/>
            <a:ext cx="8153399" cy="677108"/>
          </a:xfrm>
          <a:prstGeom prst="rect">
            <a:avLst/>
          </a:prstGeom>
          <a:noFill/>
        </p:spPr>
        <p:txBody>
          <a:bodyPr wrap="square" rtlCol="0">
            <a:spAutoFit/>
          </a:bodyPr>
          <a:lstStyle/>
          <a:p>
            <a:pPr algn="ctr"/>
            <a:r>
              <a:rPr lang="en-US" sz="2000" b="1" dirty="0"/>
              <a:t>Net Digest Allocation: Residential versus Non-Residential</a:t>
            </a:r>
          </a:p>
          <a:p>
            <a:pPr algn="ctr"/>
            <a:r>
              <a:rPr lang="en-US" i="1" dirty="0"/>
              <a:t>What if Paulding County’s Digest was Similar to the Average Large District in Georgia? </a:t>
            </a:r>
          </a:p>
        </p:txBody>
      </p:sp>
      <p:sp>
        <p:nvSpPr>
          <p:cNvPr id="10" name="TextBox 9">
            <a:extLst>
              <a:ext uri="{FF2B5EF4-FFF2-40B4-BE49-F238E27FC236}">
                <a16:creationId xmlns:a16="http://schemas.microsoft.com/office/drawing/2014/main" id="{00F8C866-6885-4B42-B3F2-82F26645738E}"/>
              </a:ext>
            </a:extLst>
          </p:cNvPr>
          <p:cNvSpPr txBox="1"/>
          <p:nvPr/>
        </p:nvSpPr>
        <p:spPr>
          <a:xfrm>
            <a:off x="495300" y="5605282"/>
            <a:ext cx="4191000" cy="400110"/>
          </a:xfrm>
          <a:prstGeom prst="rect">
            <a:avLst/>
          </a:prstGeom>
          <a:noFill/>
        </p:spPr>
        <p:txBody>
          <a:bodyPr wrap="square" rtlCol="0">
            <a:spAutoFit/>
          </a:bodyPr>
          <a:lstStyle/>
          <a:p>
            <a:pPr algn="ctr"/>
            <a:r>
              <a:rPr lang="en-US" sz="1000" dirty="0"/>
              <a:t>Source: Georgia Department of Revenue, Consolidated Tax Digest Summary - Large School Districts Average (enrollment &gt;10,000) </a:t>
            </a:r>
          </a:p>
        </p:txBody>
      </p:sp>
      <p:sp>
        <p:nvSpPr>
          <p:cNvPr id="14" name="TextBox 13">
            <a:extLst>
              <a:ext uri="{FF2B5EF4-FFF2-40B4-BE49-F238E27FC236}">
                <a16:creationId xmlns:a16="http://schemas.microsoft.com/office/drawing/2014/main" id="{14A95554-BB68-4651-92B3-344AC2B02FA1}"/>
              </a:ext>
            </a:extLst>
          </p:cNvPr>
          <p:cNvSpPr txBox="1"/>
          <p:nvPr/>
        </p:nvSpPr>
        <p:spPr>
          <a:xfrm>
            <a:off x="5791200" y="1558531"/>
            <a:ext cx="3048000" cy="3924151"/>
          </a:xfrm>
          <a:prstGeom prst="rect">
            <a:avLst/>
          </a:prstGeom>
          <a:noFill/>
        </p:spPr>
        <p:txBody>
          <a:bodyPr wrap="square" rtlCol="0">
            <a:spAutoFit/>
          </a:bodyPr>
          <a:lstStyle/>
          <a:p>
            <a:pPr marL="174625" indent="-174625">
              <a:spcAft>
                <a:spcPts val="600"/>
              </a:spcAft>
              <a:buFont typeface="Arial" panose="020B0604020202020204" pitchFamily="34" charset="0"/>
              <a:buChar char="•"/>
            </a:pPr>
            <a:r>
              <a:rPr lang="en-US" b="1" dirty="0"/>
              <a:t>Residential</a:t>
            </a:r>
            <a:r>
              <a:rPr lang="en-US" dirty="0"/>
              <a:t> would need to increase 7% or </a:t>
            </a:r>
            <a:r>
              <a:rPr lang="en-US" b="1" u="sng" dirty="0"/>
              <a:t>$180 million</a:t>
            </a:r>
          </a:p>
          <a:p>
            <a:pPr marL="174625" indent="-174625">
              <a:spcAft>
                <a:spcPts val="600"/>
              </a:spcAft>
              <a:buFont typeface="Arial" panose="020B0604020202020204" pitchFamily="34" charset="0"/>
              <a:buChar char="•"/>
            </a:pPr>
            <a:r>
              <a:rPr lang="en-US" dirty="0"/>
              <a:t> 61% represents $126,300 Residential NDPS, compared to $121,200 in FY2020</a:t>
            </a:r>
          </a:p>
          <a:p>
            <a:pPr marL="174625" indent="-174625">
              <a:spcAft>
                <a:spcPts val="600"/>
              </a:spcAft>
              <a:buFont typeface="Arial" panose="020B0604020202020204" pitchFamily="34" charset="0"/>
              <a:buChar char="•"/>
            </a:pPr>
            <a:r>
              <a:rPr lang="en-US" b="1" dirty="0"/>
              <a:t>Non-Residential</a:t>
            </a:r>
            <a:r>
              <a:rPr lang="en-US" dirty="0"/>
              <a:t> would need to increase 207% or             </a:t>
            </a:r>
            <a:r>
              <a:rPr lang="en-US" b="1" u="sng" dirty="0"/>
              <a:t>$2 billion</a:t>
            </a:r>
          </a:p>
          <a:p>
            <a:pPr marL="174625" indent="-174625">
              <a:spcAft>
                <a:spcPts val="600"/>
              </a:spcAft>
              <a:buFont typeface="Arial" panose="020B0604020202020204" pitchFamily="34" charset="0"/>
              <a:buChar char="•"/>
            </a:pPr>
            <a:r>
              <a:rPr lang="en-US" dirty="0"/>
              <a:t>39% represents $81,800 Non-Residential NDPS, compared to $26,700  in FY2020 - an additional $55,100 per student</a:t>
            </a:r>
          </a:p>
        </p:txBody>
      </p:sp>
      <p:graphicFrame>
        <p:nvGraphicFramePr>
          <p:cNvPr id="17" name="Chart 16">
            <a:extLst>
              <a:ext uri="{FF2B5EF4-FFF2-40B4-BE49-F238E27FC236}">
                <a16:creationId xmlns:a16="http://schemas.microsoft.com/office/drawing/2014/main" id="{33C0F61E-AE0F-41A7-A700-16A3E2CC83A7}"/>
              </a:ext>
            </a:extLst>
          </p:cNvPr>
          <p:cNvGraphicFramePr>
            <a:graphicFrameLocks/>
          </p:cNvGraphicFramePr>
          <p:nvPr/>
        </p:nvGraphicFramePr>
        <p:xfrm>
          <a:off x="1905000" y="1506062"/>
          <a:ext cx="4557713" cy="38540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361404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Tax Digest: Great Recession (FY21 Primer)</a:t>
            </a:r>
          </a:p>
        </p:txBody>
      </p:sp>
      <p:sp>
        <p:nvSpPr>
          <p:cNvPr id="8" name="Subtitle 2"/>
          <p:cNvSpPr>
            <a:spLocks noGrp="1"/>
          </p:cNvSpPr>
          <p:nvPr>
            <p:ph type="subTitle" idx="1"/>
          </p:nvPr>
        </p:nvSpPr>
        <p:spPr>
          <a:xfrm>
            <a:off x="7772400" y="6553200"/>
            <a:ext cx="1219200" cy="304800"/>
          </a:xfrm>
        </p:spPr>
        <p:txBody>
          <a:bodyPr>
            <a:normAutofit/>
          </a:bodyPr>
          <a:lstStyle/>
          <a:p>
            <a:pPr marL="342900" lvl="0" indent="-342900" algn="r">
              <a:defRPr/>
            </a:pPr>
            <a:r>
              <a:rPr lang="en-US" sz="1200" dirty="0"/>
              <a:t>Appendix</a:t>
            </a:r>
          </a:p>
        </p:txBody>
      </p:sp>
      <p:sp>
        <p:nvSpPr>
          <p:cNvPr id="3" name="TextBox 2"/>
          <p:cNvSpPr txBox="1"/>
          <p:nvPr/>
        </p:nvSpPr>
        <p:spPr>
          <a:xfrm>
            <a:off x="238125" y="351412"/>
            <a:ext cx="8570962" cy="1200329"/>
          </a:xfrm>
          <a:prstGeom prst="rect">
            <a:avLst/>
          </a:prstGeom>
          <a:noFill/>
        </p:spPr>
        <p:txBody>
          <a:bodyPr wrap="square" rtlCol="0">
            <a:spAutoFit/>
          </a:bodyPr>
          <a:lstStyle/>
          <a:p>
            <a:r>
              <a:rPr lang="en-US" b="1" u="sng" dirty="0"/>
              <a:t>Great Recession</a:t>
            </a:r>
            <a:r>
              <a:rPr lang="en-US" dirty="0"/>
              <a:t>. While Paulding County’s housing-centric economy is recovering from the recession, the residual inflation-adjusted effect on the tax digest remains material.  This is significant to note because approximately one-third of the District’s revenues comes from local sources. </a:t>
            </a:r>
            <a:endParaRPr lang="en-US" sz="1000" dirty="0"/>
          </a:p>
        </p:txBody>
      </p:sp>
      <p:sp>
        <p:nvSpPr>
          <p:cNvPr id="10" name="TextBox 9">
            <a:extLst>
              <a:ext uri="{FF2B5EF4-FFF2-40B4-BE49-F238E27FC236}">
                <a16:creationId xmlns:a16="http://schemas.microsoft.com/office/drawing/2014/main" id="{00F8C866-6885-4B42-B3F2-82F26645738E}"/>
              </a:ext>
            </a:extLst>
          </p:cNvPr>
          <p:cNvSpPr txBox="1"/>
          <p:nvPr/>
        </p:nvSpPr>
        <p:spPr>
          <a:xfrm>
            <a:off x="228600" y="5648206"/>
            <a:ext cx="8763000" cy="246221"/>
          </a:xfrm>
          <a:prstGeom prst="rect">
            <a:avLst/>
          </a:prstGeom>
          <a:noFill/>
        </p:spPr>
        <p:txBody>
          <a:bodyPr wrap="square" rtlCol="0">
            <a:spAutoFit/>
          </a:bodyPr>
          <a:lstStyle/>
          <a:p>
            <a:pPr algn="ctr"/>
            <a:r>
              <a:rPr lang="en-US" sz="1000" dirty="0"/>
              <a:t>Source: Bureau of Labor Statistics, CPI Calculator (measured in January, annually) and Georgia Department of Revenue, Consolidated Tax Digest Summary</a:t>
            </a:r>
          </a:p>
        </p:txBody>
      </p:sp>
      <p:sp>
        <p:nvSpPr>
          <p:cNvPr id="15" name="TextBox 14">
            <a:extLst>
              <a:ext uri="{FF2B5EF4-FFF2-40B4-BE49-F238E27FC236}">
                <a16:creationId xmlns:a16="http://schemas.microsoft.com/office/drawing/2014/main" id="{720EE06C-179A-4561-8103-8FE32D966155}"/>
              </a:ext>
            </a:extLst>
          </p:cNvPr>
          <p:cNvSpPr txBox="1"/>
          <p:nvPr/>
        </p:nvSpPr>
        <p:spPr>
          <a:xfrm>
            <a:off x="152400" y="1574776"/>
            <a:ext cx="1981200" cy="3693319"/>
          </a:xfrm>
          <a:prstGeom prst="rect">
            <a:avLst/>
          </a:prstGeom>
          <a:noFill/>
        </p:spPr>
        <p:txBody>
          <a:bodyPr wrap="square" rtlCol="0">
            <a:spAutoFit/>
          </a:bodyPr>
          <a:lstStyle/>
          <a:p>
            <a:pPr marL="171450" indent="-171450">
              <a:buFont typeface="Arial" panose="020B0604020202020204" pitchFamily="34" charset="0"/>
              <a:buChar char="•"/>
            </a:pPr>
            <a:r>
              <a:rPr lang="en-US" dirty="0"/>
              <a:t>Between fiscal years 2009 and 2014, the net digest decreased by 36% or $1.5 billion</a:t>
            </a:r>
          </a:p>
          <a:p>
            <a:pPr marL="171450" indent="-171450">
              <a:buFont typeface="Arial" panose="020B0604020202020204" pitchFamily="34" charset="0"/>
              <a:buChar char="•"/>
            </a:pPr>
            <a:r>
              <a:rPr lang="en-US" dirty="0"/>
              <a:t>FY2020 net digest per student (NDPS) remains 18% lower than FY2009, inflation adjusted</a:t>
            </a:r>
          </a:p>
        </p:txBody>
      </p:sp>
      <p:pic>
        <p:nvPicPr>
          <p:cNvPr id="5" name="Picture 4">
            <a:extLst>
              <a:ext uri="{FF2B5EF4-FFF2-40B4-BE49-F238E27FC236}">
                <a16:creationId xmlns:a16="http://schemas.microsoft.com/office/drawing/2014/main" id="{ED7E6D97-6E71-489A-88CE-86E536A58B9B}"/>
              </a:ext>
            </a:extLst>
          </p:cNvPr>
          <p:cNvPicPr>
            <a:picLocks noChangeAspect="1"/>
          </p:cNvPicPr>
          <p:nvPr/>
        </p:nvPicPr>
        <p:blipFill>
          <a:blip r:embed="rId3"/>
          <a:stretch>
            <a:fillRect/>
          </a:stretch>
        </p:blipFill>
        <p:spPr>
          <a:xfrm>
            <a:off x="2195146" y="1481080"/>
            <a:ext cx="6381267" cy="3960787"/>
          </a:xfrm>
          <a:prstGeom prst="rect">
            <a:avLst/>
          </a:prstGeom>
          <a:ln>
            <a:solidFill>
              <a:schemeClr val="accent1">
                <a:lumMod val="50000"/>
              </a:schemeClr>
            </a:solidFill>
          </a:ln>
        </p:spPr>
      </p:pic>
    </p:spTree>
    <p:extLst>
      <p:ext uri="{BB962C8B-B14F-4D97-AF65-F5344CB8AC3E}">
        <p14:creationId xmlns:p14="http://schemas.microsoft.com/office/powerpoint/2010/main" val="28391345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22" y="4038600"/>
            <a:ext cx="8748713" cy="609600"/>
          </a:xfrm>
        </p:spPr>
        <p:txBody>
          <a:bodyPr/>
          <a:lstStyle/>
          <a:p>
            <a:pPr algn="ctr"/>
            <a:r>
              <a:rPr lang="en-US" sz="4400" dirty="0">
                <a:solidFill>
                  <a:schemeClr val="tx1"/>
                </a:solidFill>
              </a:rPr>
              <a:t>Millage Rate Overview</a:t>
            </a:r>
            <a:endParaRPr lang="en-US" sz="4400" dirty="0">
              <a:solidFill>
                <a:srgbClr val="C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295400"/>
            <a:ext cx="2348755" cy="1871663"/>
          </a:xfrm>
          <a:prstGeom prst="rect">
            <a:avLst/>
          </a:prstGeom>
        </p:spPr>
      </p:pic>
      <p:sp>
        <p:nvSpPr>
          <p:cNvPr id="4" name="TextBox 3">
            <a:extLst>
              <a:ext uri="{FF2B5EF4-FFF2-40B4-BE49-F238E27FC236}">
                <a16:creationId xmlns:a16="http://schemas.microsoft.com/office/drawing/2014/main" id="{6B1E1383-535E-4DCA-95E1-ACF76B7E4C89}"/>
              </a:ext>
            </a:extLst>
          </p:cNvPr>
          <p:cNvSpPr txBox="1"/>
          <p:nvPr/>
        </p:nvSpPr>
        <p:spPr>
          <a:xfrm>
            <a:off x="3282630" y="3167063"/>
            <a:ext cx="2489094" cy="369332"/>
          </a:xfrm>
          <a:prstGeom prst="rect">
            <a:avLst/>
          </a:prstGeom>
          <a:noFill/>
        </p:spPr>
        <p:txBody>
          <a:bodyPr wrap="square" rtlCol="0">
            <a:spAutoFit/>
          </a:bodyPr>
          <a:lstStyle/>
          <a:p>
            <a:r>
              <a:rPr lang="en-US" dirty="0"/>
              <a:t>Engage. Inspire. Prepare.</a:t>
            </a:r>
          </a:p>
        </p:txBody>
      </p:sp>
    </p:spTree>
    <p:extLst>
      <p:ext uri="{BB962C8B-B14F-4D97-AF65-F5344CB8AC3E}">
        <p14:creationId xmlns:p14="http://schemas.microsoft.com/office/powerpoint/2010/main" val="71246826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2020 Millage Rate Overview</a:t>
            </a:r>
          </a:p>
        </p:txBody>
      </p:sp>
      <p:sp>
        <p:nvSpPr>
          <p:cNvPr id="6"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Overview</a:t>
            </a:r>
          </a:p>
        </p:txBody>
      </p:sp>
      <p:sp>
        <p:nvSpPr>
          <p:cNvPr id="8" name="TextBox 7"/>
          <p:cNvSpPr txBox="1"/>
          <p:nvPr/>
        </p:nvSpPr>
        <p:spPr>
          <a:xfrm>
            <a:off x="609600" y="533400"/>
            <a:ext cx="8001000" cy="5139869"/>
          </a:xfrm>
          <a:prstGeom prst="rect">
            <a:avLst/>
          </a:prstGeom>
          <a:noFill/>
        </p:spPr>
        <p:txBody>
          <a:bodyPr wrap="square" rtlCol="0">
            <a:spAutoFit/>
          </a:bodyPr>
          <a:lstStyle/>
          <a:p>
            <a:pPr marL="228600" lvl="1" indent="-228600">
              <a:spcAft>
                <a:spcPts val="600"/>
              </a:spcAft>
              <a:buFont typeface="Arial" pitchFamily="34" charset="0"/>
              <a:buChar char="•"/>
            </a:pPr>
            <a:r>
              <a:rPr lang="en-US" dirty="0"/>
              <a:t>Maintenance &amp; Operations (M&amp;O) millage rate of </a:t>
            </a:r>
            <a:r>
              <a:rPr lang="en-US" b="1" dirty="0"/>
              <a:t>18.750</a:t>
            </a:r>
            <a:r>
              <a:rPr lang="en-US" dirty="0"/>
              <a:t> was utilized for advertisements and the Tentative FY2021 Budget.  An M&amp;O millage rate of 18.750 was included in the Original FY2021 Budget – but may be amended.</a:t>
            </a:r>
          </a:p>
          <a:p>
            <a:pPr marL="228600" lvl="1" indent="-228600">
              <a:spcAft>
                <a:spcPts val="600"/>
              </a:spcAft>
              <a:buFont typeface="Arial" pitchFamily="34" charset="0"/>
              <a:buChar char="•"/>
            </a:pPr>
            <a:r>
              <a:rPr lang="en-US" dirty="0"/>
              <a:t>Bond millage rate of </a:t>
            </a:r>
            <a:r>
              <a:rPr lang="en-US" b="1" dirty="0"/>
              <a:t>0.000</a:t>
            </a:r>
            <a:r>
              <a:rPr lang="en-US" dirty="0"/>
              <a:t> will be maintained in the FY2021 Budget, with bond principal and interest paid through E-SPLOST.  A bond millage of approximately 1.682 would be required to meet FY2021 debt service.</a:t>
            </a:r>
          </a:p>
          <a:p>
            <a:pPr marL="228600" indent="-228600">
              <a:spcAft>
                <a:spcPts val="600"/>
              </a:spcAft>
              <a:buFont typeface="Arial" pitchFamily="34" charset="0"/>
              <a:buChar char="•"/>
            </a:pPr>
            <a:r>
              <a:rPr lang="en-US" dirty="0"/>
              <a:t>All information presented is based on the most current digest available.</a:t>
            </a:r>
          </a:p>
          <a:p>
            <a:pPr marL="228600" indent="-228600">
              <a:spcAft>
                <a:spcPts val="600"/>
              </a:spcAft>
              <a:buFont typeface="Arial" pitchFamily="34" charset="0"/>
              <a:buChar char="•"/>
            </a:pPr>
            <a:r>
              <a:rPr lang="en-US" dirty="0"/>
              <a:t>Net M&amp;O Digest is projected to increase $348m or 7.8% to $4.8 billion.</a:t>
            </a:r>
          </a:p>
          <a:p>
            <a:pPr marL="228600" indent="-228600">
              <a:spcAft>
                <a:spcPts val="600"/>
              </a:spcAft>
              <a:buFont typeface="Arial" pitchFamily="34" charset="0"/>
              <a:buChar char="•"/>
            </a:pPr>
            <a:r>
              <a:rPr lang="en-US" dirty="0"/>
              <a:t>Changes in assessed property values (reassessment) will increase 2020 property taxes by an average 7.4% (18.750).</a:t>
            </a:r>
          </a:p>
          <a:p>
            <a:pPr marL="228600" indent="-228600">
              <a:spcAft>
                <a:spcPts val="600"/>
              </a:spcAft>
              <a:buFont typeface="Arial" pitchFamily="34" charset="0"/>
              <a:buChar char="•"/>
            </a:pPr>
            <a:r>
              <a:rPr lang="en-US" dirty="0"/>
              <a:t>Other changes to the digest will increase 2020 property taxes by 0.4%.</a:t>
            </a:r>
          </a:p>
          <a:p>
            <a:pPr marL="228600" indent="-228600">
              <a:spcAft>
                <a:spcPts val="600"/>
              </a:spcAft>
              <a:buFont typeface="Arial" pitchFamily="34" charset="0"/>
              <a:buChar char="•"/>
            </a:pPr>
            <a:r>
              <a:rPr lang="en-US" dirty="0"/>
              <a:t>Net Taxes or levy will increase 7.8% (18.750).</a:t>
            </a:r>
          </a:p>
          <a:p>
            <a:pPr marL="228600" indent="-228600">
              <a:spcAft>
                <a:spcPts val="600"/>
              </a:spcAft>
              <a:buFont typeface="Arial" pitchFamily="34" charset="0"/>
              <a:buChar char="•"/>
            </a:pPr>
            <a:r>
              <a:rPr lang="en-US" dirty="0"/>
              <a:t>COVID-19</a:t>
            </a:r>
          </a:p>
          <a:p>
            <a:pPr marL="742950" lvl="1" indent="-285750">
              <a:buFont typeface="Wingdings" panose="05000000000000000000" pitchFamily="2" charset="2"/>
              <a:buChar char="ü"/>
            </a:pPr>
            <a:r>
              <a:rPr lang="en-US" dirty="0"/>
              <a:t>Assessed Values are as of January 1</a:t>
            </a:r>
            <a:r>
              <a:rPr lang="en-US" baseline="30000" dirty="0"/>
              <a:t>st</a:t>
            </a:r>
            <a:r>
              <a:rPr lang="en-US" dirty="0"/>
              <a:t> </a:t>
            </a:r>
          </a:p>
          <a:p>
            <a:pPr marL="742950" lvl="1" indent="-285750">
              <a:buFont typeface="Wingdings" panose="05000000000000000000" pitchFamily="2" charset="2"/>
              <a:buChar char="ü"/>
            </a:pPr>
            <a:r>
              <a:rPr lang="en-US" dirty="0"/>
              <a:t>Waived penalties and interest on past due taxes (BOC Resolution, 3/30/20)</a:t>
            </a:r>
          </a:p>
          <a:p>
            <a:pPr marL="742950" lvl="1" indent="-285750">
              <a:buFont typeface="Wingdings" panose="05000000000000000000" pitchFamily="2" charset="2"/>
              <a:buChar char="ü"/>
            </a:pPr>
            <a:r>
              <a:rPr lang="en-US" dirty="0"/>
              <a:t>Extended deadline for homestead applications (BOC Resolution, 6/3/20)</a:t>
            </a:r>
          </a:p>
        </p:txBody>
      </p:sp>
    </p:spTree>
    <p:extLst>
      <p:ext uri="{BB962C8B-B14F-4D97-AF65-F5344CB8AC3E}">
        <p14:creationId xmlns:p14="http://schemas.microsoft.com/office/powerpoint/2010/main" val="231095068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22" y="4038600"/>
            <a:ext cx="8748713" cy="609600"/>
          </a:xfrm>
        </p:spPr>
        <p:txBody>
          <a:bodyPr/>
          <a:lstStyle/>
          <a:p>
            <a:pPr algn="ctr"/>
            <a:r>
              <a:rPr lang="en-US" sz="4400" dirty="0">
                <a:solidFill>
                  <a:schemeClr val="tx1"/>
                </a:solidFill>
              </a:rPr>
              <a:t>Millage Rate Process</a:t>
            </a:r>
            <a:endParaRPr lang="en-US" sz="4400" dirty="0">
              <a:solidFill>
                <a:srgbClr val="C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295400"/>
            <a:ext cx="2348755" cy="1871663"/>
          </a:xfrm>
          <a:prstGeom prst="rect">
            <a:avLst/>
          </a:prstGeom>
        </p:spPr>
      </p:pic>
      <p:sp>
        <p:nvSpPr>
          <p:cNvPr id="4" name="TextBox 3">
            <a:extLst>
              <a:ext uri="{FF2B5EF4-FFF2-40B4-BE49-F238E27FC236}">
                <a16:creationId xmlns:a16="http://schemas.microsoft.com/office/drawing/2014/main" id="{6B1E1383-535E-4DCA-95E1-ACF76B7E4C89}"/>
              </a:ext>
            </a:extLst>
          </p:cNvPr>
          <p:cNvSpPr txBox="1"/>
          <p:nvPr/>
        </p:nvSpPr>
        <p:spPr>
          <a:xfrm>
            <a:off x="3282630" y="3167063"/>
            <a:ext cx="2489094" cy="369332"/>
          </a:xfrm>
          <a:prstGeom prst="rect">
            <a:avLst/>
          </a:prstGeom>
          <a:noFill/>
        </p:spPr>
        <p:txBody>
          <a:bodyPr wrap="square" rtlCol="0">
            <a:spAutoFit/>
          </a:bodyPr>
          <a:lstStyle/>
          <a:p>
            <a:r>
              <a:rPr lang="en-US" dirty="0"/>
              <a:t>Engage. Inspire. Prepare.</a:t>
            </a:r>
          </a:p>
        </p:txBody>
      </p:sp>
    </p:spTree>
    <p:extLst>
      <p:ext uri="{BB962C8B-B14F-4D97-AF65-F5344CB8AC3E}">
        <p14:creationId xmlns:p14="http://schemas.microsoft.com/office/powerpoint/2010/main" val="18449648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E51AEB-A81D-4D0A-94FF-334D7917FDFE}"/>
              </a:ext>
            </a:extLst>
          </p:cNvPr>
          <p:cNvPicPr>
            <a:picLocks noChangeAspect="1"/>
          </p:cNvPicPr>
          <p:nvPr/>
        </p:nvPicPr>
        <p:blipFill>
          <a:blip r:embed="rId3"/>
          <a:stretch>
            <a:fillRect/>
          </a:stretch>
        </p:blipFill>
        <p:spPr>
          <a:xfrm>
            <a:off x="3810000" y="746132"/>
            <a:ext cx="5077534" cy="4620270"/>
          </a:xfrm>
          <a:prstGeom prst="rect">
            <a:avLst/>
          </a:prstGeom>
          <a:ln>
            <a:solidFill>
              <a:schemeClr val="accent1">
                <a:lumMod val="75000"/>
              </a:schemeClr>
            </a:solidFill>
          </a:ln>
        </p:spPr>
      </p:pic>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Millage Rate Types</a:t>
            </a:r>
          </a:p>
        </p:txBody>
      </p:sp>
      <p:sp>
        <p:nvSpPr>
          <p:cNvPr id="5" name="Subtitle 2">
            <a:extLst>
              <a:ext uri="{FF2B5EF4-FFF2-40B4-BE49-F238E27FC236}">
                <a16:creationId xmlns:a16="http://schemas.microsoft.com/office/drawing/2014/main" id="{42B43F54-1560-4F94-B4CA-9A129C02197D}"/>
              </a:ext>
            </a:extLst>
          </p:cNvPr>
          <p:cNvSpPr txBox="1">
            <a:spLocks/>
          </p:cNvSpPr>
          <p:nvPr/>
        </p:nvSpPr>
        <p:spPr>
          <a:xfrm>
            <a:off x="5943600" y="6553200"/>
            <a:ext cx="3048000" cy="3048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r">
              <a:defRPr/>
            </a:pPr>
            <a:r>
              <a:rPr lang="en-US" sz="1200" dirty="0"/>
              <a:t>3 | Process</a:t>
            </a:r>
          </a:p>
        </p:txBody>
      </p:sp>
      <p:sp>
        <p:nvSpPr>
          <p:cNvPr id="6" name="Rectangle 5">
            <a:extLst>
              <a:ext uri="{FF2B5EF4-FFF2-40B4-BE49-F238E27FC236}">
                <a16:creationId xmlns:a16="http://schemas.microsoft.com/office/drawing/2014/main" id="{B2C67D52-E8E1-4FFE-9EE9-9BD71357E3ED}"/>
              </a:ext>
            </a:extLst>
          </p:cNvPr>
          <p:cNvSpPr>
            <a:spLocks noChangeArrowheads="1"/>
          </p:cNvSpPr>
          <p:nvPr/>
        </p:nvSpPr>
        <p:spPr bwMode="auto">
          <a:xfrm>
            <a:off x="228600" y="395768"/>
            <a:ext cx="345578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Millage Rate Types.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Maintenance and Operations (M&amp;O)</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latin typeface="Calibri" panose="020F0502020204030204" pitchFamily="34" charset="0"/>
                <a:ea typeface="Calibri" panose="020F0502020204030204" pitchFamily="34" charset="0"/>
                <a:cs typeface="Times New Roman" panose="02020603050405020304" pitchFamily="18" charset="0"/>
              </a:rPr>
              <a:t>Bond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Bond Millage Rate.</a:t>
            </a:r>
          </a:p>
          <a:p>
            <a:pPr lvl="0" eaLnBrk="0" fontAlgn="base" hangingPunct="0">
              <a:spcBef>
                <a:spcPct val="0"/>
              </a:spcBef>
              <a:spcAft>
                <a:spcPct val="0"/>
              </a:spcAft>
            </a:pPr>
            <a:r>
              <a:rPr lang="en-US" sz="1600" dirty="0"/>
              <a:t>In FY2011 the district eliminated the bond millage rate, which was 2.963 (2010).    Debt Service (principle and interest) shifted from a property tax millage to a sales tax – essentially removing the tax burden from property owners and shifting the cost to purchasers of certain goods and services in Paulding County (resident or not).  </a:t>
            </a:r>
            <a:r>
              <a:rPr lang="en-US" sz="1600" b="1" dirty="0"/>
              <a:t>A bond millage of approximately 1.682 would be required to meet FY2021 debt service.</a:t>
            </a:r>
          </a:p>
          <a:p>
            <a:pPr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altLang="en-US" sz="1600" b="1" dirty="0">
                <a:latin typeface="Calibri" panose="020F0502020204030204" pitchFamily="34" charset="0"/>
                <a:ea typeface="Calibri" panose="020F0502020204030204" pitchFamily="34" charset="0"/>
                <a:cs typeface="Times New Roman" panose="02020603050405020304" pitchFamily="18" charset="0"/>
              </a:rPr>
              <a:t>Bond Millage Rate Example</a:t>
            </a:r>
          </a:p>
          <a:p>
            <a:pPr lvl="0" eaLnBrk="0" fontAlgn="base" hangingPunct="0">
              <a:spcBef>
                <a:spcPct val="0"/>
              </a:spcBef>
              <a:spcAft>
                <a:spcPct val="0"/>
              </a:spcAft>
            </a:pPr>
            <a:r>
              <a:rPr lang="en-US" altLang="en-US" sz="1600" dirty="0">
                <a:latin typeface="Calibri" panose="020F0502020204030204" pitchFamily="34" charset="0"/>
                <a:ea typeface="Calibri" panose="020F0502020204030204" pitchFamily="34" charset="0"/>
                <a:cs typeface="Times New Roman" panose="02020603050405020304" pitchFamily="18" charset="0"/>
              </a:rPr>
              <a:t>With a bond millage rate of 1.682 (2020), this person’s tax bill would increase $139 annually without SPLOST.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58585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Property Taxpayer's Bill of Rights</a:t>
            </a:r>
          </a:p>
        </p:txBody>
      </p:sp>
      <p:sp>
        <p:nvSpPr>
          <p:cNvPr id="6" name="Subtitle 2"/>
          <p:cNvSpPr>
            <a:spLocks noGrp="1"/>
          </p:cNvSpPr>
          <p:nvPr>
            <p:ph type="subTitle" idx="1"/>
          </p:nvPr>
        </p:nvSpPr>
        <p:spPr>
          <a:xfrm>
            <a:off x="5943600" y="6553200"/>
            <a:ext cx="3048000" cy="304800"/>
          </a:xfrm>
        </p:spPr>
        <p:txBody>
          <a:bodyPr>
            <a:normAutofit/>
          </a:bodyPr>
          <a:lstStyle/>
          <a:p>
            <a:pPr marL="342900" indent="-342900" algn="r">
              <a:defRPr/>
            </a:pPr>
            <a:r>
              <a:rPr lang="en-US" sz="1200" dirty="0"/>
              <a:t>3 | Process</a:t>
            </a:r>
          </a:p>
        </p:txBody>
      </p:sp>
      <p:sp>
        <p:nvSpPr>
          <p:cNvPr id="7" name="TextBox 6"/>
          <p:cNvSpPr txBox="1"/>
          <p:nvPr/>
        </p:nvSpPr>
        <p:spPr>
          <a:xfrm>
            <a:off x="457200" y="381000"/>
            <a:ext cx="8229600" cy="5355312"/>
          </a:xfrm>
          <a:prstGeom prst="rect">
            <a:avLst/>
          </a:prstGeom>
          <a:noFill/>
        </p:spPr>
        <p:txBody>
          <a:bodyPr wrap="square" rtlCol="0">
            <a:spAutoFit/>
          </a:bodyPr>
          <a:lstStyle/>
          <a:p>
            <a:pPr algn="ctr"/>
            <a:r>
              <a:rPr lang="en-US" b="1" u="sng" dirty="0">
                <a:latin typeface="Calibri" pitchFamily="34" charset="0"/>
              </a:rPr>
              <a:t>Property Taxpayer's Bill of Rights</a:t>
            </a:r>
          </a:p>
          <a:p>
            <a:pPr algn="ctr"/>
            <a:endParaRPr lang="en-US" sz="800" b="1" dirty="0">
              <a:latin typeface="Calibri" pitchFamily="34" charset="0"/>
            </a:endParaRPr>
          </a:p>
          <a:p>
            <a:r>
              <a:rPr lang="en-US" dirty="0">
                <a:latin typeface="Calibri" pitchFamily="34" charset="0"/>
              </a:rPr>
              <a:t>Senate Bill 177, Act 431 was signed April 30, 1999 and became effective January 1, 2000 (O.C.G.A. 48-5-32.1). The bill has two main thrusts:</a:t>
            </a:r>
          </a:p>
          <a:p>
            <a:endParaRPr lang="en-US" sz="800" dirty="0">
              <a:latin typeface="Calibri" pitchFamily="34" charset="0"/>
            </a:endParaRPr>
          </a:p>
          <a:p>
            <a:pPr marL="285750" indent="-174625">
              <a:buFont typeface="Arial" panose="020B0604020202020204" pitchFamily="34" charset="0"/>
              <a:buChar char="•"/>
            </a:pPr>
            <a:r>
              <a:rPr lang="en-US" sz="1600" dirty="0">
                <a:latin typeface="Calibri" pitchFamily="34" charset="0"/>
              </a:rPr>
              <a:t>Prevention of indirect tax increases resulting from increases to existing property values due to inflation,</a:t>
            </a:r>
          </a:p>
          <a:p>
            <a:pPr marL="285750" indent="-174625">
              <a:buFont typeface="Arial" panose="020B0604020202020204" pitchFamily="34" charset="0"/>
              <a:buChar char="•"/>
            </a:pPr>
            <a:r>
              <a:rPr lang="en-US" sz="1600" dirty="0">
                <a:latin typeface="Calibri" pitchFamily="34" charset="0"/>
              </a:rPr>
              <a:t>Enhancement of an individual property owner's rights when objecting to and appealing an increase made by a county board of tax assessors to the value of the owner's property.</a:t>
            </a:r>
          </a:p>
          <a:p>
            <a:endParaRPr lang="en-US" dirty="0">
              <a:latin typeface="Calibri" pitchFamily="34" charset="0"/>
            </a:endParaRPr>
          </a:p>
          <a:p>
            <a:pPr algn="ctr"/>
            <a:r>
              <a:rPr lang="en-US" b="1" u="sng" dirty="0">
                <a:latin typeface="Calibri" pitchFamily="34" charset="0"/>
              </a:rPr>
              <a:t>Rollback of Millage Rate When Digest Value Increased by Reassessments</a:t>
            </a:r>
          </a:p>
          <a:p>
            <a:pPr algn="ctr"/>
            <a:endParaRPr lang="en-US" sz="800" dirty="0">
              <a:latin typeface="Calibri" pitchFamily="34" charset="0"/>
            </a:endParaRPr>
          </a:p>
          <a:p>
            <a:r>
              <a:rPr lang="en-US" dirty="0">
                <a:latin typeface="Calibri" pitchFamily="34" charset="0"/>
              </a:rPr>
              <a:t>The Revenue Commissioner developed rules and regulations to implement the terms and provisions of O.C.G.A. 48-5-32.1.  </a:t>
            </a:r>
          </a:p>
          <a:p>
            <a:endParaRPr lang="en-US" sz="800" dirty="0">
              <a:latin typeface="Calibri" pitchFamily="34" charset="0"/>
            </a:endParaRPr>
          </a:p>
          <a:p>
            <a:r>
              <a:rPr lang="en-US" b="1" dirty="0">
                <a:latin typeface="Calibri" pitchFamily="34" charset="0"/>
              </a:rPr>
              <a:t>Prevention of Indirect Tax Increases:  </a:t>
            </a:r>
            <a:r>
              <a:rPr lang="en-US" dirty="0">
                <a:latin typeface="Calibri" pitchFamily="34" charset="0"/>
              </a:rPr>
              <a:t>Each year there are two types of value increases made to a county tax digest;</a:t>
            </a:r>
          </a:p>
          <a:p>
            <a:endParaRPr lang="en-US" sz="800" dirty="0">
              <a:latin typeface="Calibri" pitchFamily="34" charset="0"/>
            </a:endParaRPr>
          </a:p>
          <a:p>
            <a:pPr marL="285750" indent="-174625">
              <a:buFont typeface="Arial" panose="020B0604020202020204" pitchFamily="34" charset="0"/>
              <a:buChar char="•"/>
            </a:pPr>
            <a:r>
              <a:rPr lang="en-US" sz="1600" dirty="0">
                <a:latin typeface="Calibri" pitchFamily="34" charset="0"/>
              </a:rPr>
              <a:t>increases due to inflation, and</a:t>
            </a:r>
            <a:endParaRPr lang="en-US" sz="1600" b="1" dirty="0">
              <a:latin typeface="Calibri" pitchFamily="34" charset="0"/>
            </a:endParaRPr>
          </a:p>
          <a:p>
            <a:pPr marL="285750" indent="-174625">
              <a:buFont typeface="Arial" panose="020B0604020202020204" pitchFamily="34" charset="0"/>
              <a:buChar char="•"/>
            </a:pPr>
            <a:r>
              <a:rPr lang="en-US" sz="1600" dirty="0">
                <a:latin typeface="Calibri" pitchFamily="34" charset="0"/>
              </a:rPr>
              <a:t>increases due to new or improved properties.</a:t>
            </a:r>
            <a:endParaRPr lang="en-US" sz="1600" b="1" dirty="0">
              <a:latin typeface="Calibri" pitchFamily="34" charset="0"/>
            </a:endParaRPr>
          </a:p>
          <a:p>
            <a:pPr marL="285750" indent="-285750">
              <a:buFont typeface="Arial" panose="020B0604020202020204" pitchFamily="34" charset="0"/>
              <a:buChar char="•"/>
            </a:pPr>
            <a:endParaRPr lang="en-US" sz="800" dirty="0">
              <a:latin typeface="Calibri" pitchFamily="34" charset="0"/>
            </a:endParaRPr>
          </a:p>
          <a:p>
            <a:r>
              <a:rPr lang="en-US" dirty="0">
                <a:latin typeface="Calibri" pitchFamily="34" charset="0"/>
              </a:rPr>
              <a:t>There are no additional requirements if the levying (or recommending) authority rolls back the millage rate each year to offset any inflationary increases in the digest. </a:t>
            </a:r>
          </a:p>
        </p:txBody>
      </p:sp>
    </p:spTree>
    <p:extLst>
      <p:ext uri="{BB962C8B-B14F-4D97-AF65-F5344CB8AC3E}">
        <p14:creationId xmlns:p14="http://schemas.microsoft.com/office/powerpoint/2010/main" val="370300681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Property Taxpayer's Bill of Rights </a:t>
            </a:r>
          </a:p>
        </p:txBody>
      </p:sp>
      <p:sp>
        <p:nvSpPr>
          <p:cNvPr id="6" name="Subtitle 2"/>
          <p:cNvSpPr>
            <a:spLocks noGrp="1"/>
          </p:cNvSpPr>
          <p:nvPr>
            <p:ph type="subTitle" idx="1"/>
          </p:nvPr>
        </p:nvSpPr>
        <p:spPr>
          <a:xfrm>
            <a:off x="5943600" y="6553200"/>
            <a:ext cx="3048000" cy="304800"/>
          </a:xfrm>
        </p:spPr>
        <p:txBody>
          <a:bodyPr>
            <a:normAutofit/>
          </a:bodyPr>
          <a:lstStyle/>
          <a:p>
            <a:pPr marL="342900" indent="-342900" algn="r">
              <a:defRPr/>
            </a:pPr>
            <a:r>
              <a:rPr lang="en-US" sz="1200" dirty="0"/>
              <a:t>3 | Process</a:t>
            </a:r>
          </a:p>
        </p:txBody>
      </p:sp>
      <p:sp>
        <p:nvSpPr>
          <p:cNvPr id="7" name="TextBox 6"/>
          <p:cNvSpPr txBox="1"/>
          <p:nvPr/>
        </p:nvSpPr>
        <p:spPr>
          <a:xfrm>
            <a:off x="457200" y="402134"/>
            <a:ext cx="8229600" cy="5478423"/>
          </a:xfrm>
          <a:prstGeom prst="rect">
            <a:avLst/>
          </a:prstGeom>
          <a:noFill/>
        </p:spPr>
        <p:txBody>
          <a:bodyPr wrap="square" rtlCol="0">
            <a:spAutoFit/>
          </a:bodyPr>
          <a:lstStyle/>
          <a:p>
            <a:pPr marL="285750" indent="-285750">
              <a:buFont typeface="Arial" panose="020B0604020202020204" pitchFamily="34" charset="0"/>
              <a:buChar char="•"/>
            </a:pPr>
            <a:endParaRPr lang="en-US" sz="800" dirty="0">
              <a:latin typeface="Calibri" pitchFamily="34" charset="0"/>
            </a:endParaRPr>
          </a:p>
          <a:p>
            <a:r>
              <a:rPr lang="en-US" b="1" dirty="0">
                <a:latin typeface="Calibri" pitchFamily="34" charset="0"/>
              </a:rPr>
              <a:t>Rollback of Millage Rate to Offset Inflationary Increases:</a:t>
            </a:r>
            <a:r>
              <a:rPr lang="en-US" dirty="0">
                <a:latin typeface="Calibri" pitchFamily="34" charset="0"/>
              </a:rPr>
              <a:t>  When the total digest of taxable property is prepared, Georgia Law requires that a rollback millage rate must be computed that will produce the same total revenue on the current year's new digest that last year's millage rate would have produced had no reassessments occurred.</a:t>
            </a:r>
          </a:p>
          <a:p>
            <a:endParaRPr lang="en-US" sz="800" dirty="0">
              <a:latin typeface="Calibri" pitchFamily="34" charset="0"/>
            </a:endParaRPr>
          </a:p>
          <a:p>
            <a:r>
              <a:rPr lang="en-US" dirty="0">
                <a:latin typeface="Calibri" pitchFamily="34" charset="0"/>
              </a:rPr>
              <a:t>If the county (school district) elects to set their millage rate higher than the rollback rate, they will be required:</a:t>
            </a:r>
          </a:p>
          <a:p>
            <a:endParaRPr lang="en-US" sz="800" dirty="0">
              <a:latin typeface="Calibri" pitchFamily="34" charset="0"/>
            </a:endParaRPr>
          </a:p>
          <a:p>
            <a:pPr marL="342900" indent="-282575">
              <a:buFont typeface="+mj-lt"/>
              <a:buAutoNum type="arabicPeriod"/>
            </a:pPr>
            <a:r>
              <a:rPr lang="en-US" b="1" dirty="0">
                <a:latin typeface="Calibri" pitchFamily="34" charset="0"/>
              </a:rPr>
              <a:t>Notification of Tax Increase With Three Public Hearings:  </a:t>
            </a:r>
            <a:r>
              <a:rPr lang="en-US" dirty="0">
                <a:latin typeface="Calibri" pitchFamily="34" charset="0"/>
              </a:rPr>
              <a:t>The levying (or recommending) authority must hold three public hearings allowing the public input into the proposed increase in taxes.</a:t>
            </a:r>
          </a:p>
          <a:p>
            <a:pPr marL="342900" indent="-282575">
              <a:buFont typeface="+mj-lt"/>
              <a:buAutoNum type="arabicPeriod"/>
            </a:pPr>
            <a:endParaRPr lang="en-US" sz="800" dirty="0">
              <a:latin typeface="Calibri" pitchFamily="34" charset="0"/>
            </a:endParaRPr>
          </a:p>
          <a:p>
            <a:pPr marL="342900" indent="-282575">
              <a:buFont typeface="+mj-lt"/>
              <a:buAutoNum type="arabicPeriod"/>
            </a:pPr>
            <a:r>
              <a:rPr lang="en-US" b="1" dirty="0">
                <a:latin typeface="Calibri" pitchFamily="34" charset="0"/>
              </a:rPr>
              <a:t>Publish Notice in Paper One Week Before Each Hearing:  </a:t>
            </a:r>
            <a:r>
              <a:rPr lang="en-US" dirty="0">
                <a:latin typeface="Calibri" pitchFamily="34" charset="0"/>
              </a:rPr>
              <a:t>The levying (or recommending) authority must publish a notice in the paper one week in advance of each of these three public hearings.</a:t>
            </a:r>
          </a:p>
          <a:p>
            <a:pPr marL="342900" indent="-282575">
              <a:buFont typeface="+mj-lt"/>
              <a:buAutoNum type="arabicPeriod"/>
            </a:pPr>
            <a:endParaRPr lang="en-US" sz="800" dirty="0">
              <a:latin typeface="Calibri" pitchFamily="34" charset="0"/>
            </a:endParaRPr>
          </a:p>
          <a:p>
            <a:pPr marL="342900" indent="-282575">
              <a:buFont typeface="+mj-lt"/>
              <a:buAutoNum type="arabicPeriod"/>
            </a:pPr>
            <a:r>
              <a:rPr lang="en-US" b="1" dirty="0">
                <a:latin typeface="Calibri" pitchFamily="34" charset="0"/>
              </a:rPr>
              <a:t>Press Release to Explain Tax Increase:  </a:t>
            </a:r>
            <a:r>
              <a:rPr lang="en-US" dirty="0">
                <a:latin typeface="Calibri" pitchFamily="34" charset="0"/>
              </a:rPr>
              <a:t>The levying (or recommending) authority must issue a release to the press explaining its intent to increase the taxes. </a:t>
            </a:r>
          </a:p>
          <a:p>
            <a:endParaRPr lang="en-US" sz="800" i="1" dirty="0">
              <a:latin typeface="Calibri" pitchFamily="34" charset="0"/>
            </a:endParaRPr>
          </a:p>
          <a:p>
            <a:pPr algn="r"/>
            <a:r>
              <a:rPr lang="en-US" sz="1600" i="1" dirty="0">
                <a:latin typeface="Calibri" pitchFamily="34" charset="0"/>
              </a:rPr>
              <a:t>Georgia Department of Revenue: Local Government Services Division</a:t>
            </a:r>
          </a:p>
          <a:p>
            <a:pPr algn="r"/>
            <a:r>
              <a:rPr lang="en-US" sz="1600" i="1" dirty="0">
                <a:latin typeface="Calibri" pitchFamily="34" charset="0"/>
              </a:rPr>
              <a:t>https://dor.georgia.gov/property-taxpayers-bill-rights#rollback, </a:t>
            </a:r>
            <a:r>
              <a:rPr lang="en-US" sz="1200" i="1" dirty="0">
                <a:latin typeface="Calibri" pitchFamily="34" charset="0"/>
              </a:rPr>
              <a:t>May 28, 2019</a:t>
            </a:r>
            <a:endParaRPr lang="en-US" sz="1200" dirty="0">
              <a:latin typeface="Calibri" pitchFamily="34" charset="0"/>
            </a:endParaRPr>
          </a:p>
          <a:p>
            <a:endParaRPr lang="en-US" dirty="0">
              <a:latin typeface="Calibri" pitchFamily="34" charset="0"/>
            </a:endParaRPr>
          </a:p>
        </p:txBody>
      </p:sp>
    </p:spTree>
    <p:extLst>
      <p:ext uri="{BB962C8B-B14F-4D97-AF65-F5344CB8AC3E}">
        <p14:creationId xmlns:p14="http://schemas.microsoft.com/office/powerpoint/2010/main" val="83730447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77F46B-2D8D-4700-B183-3F7FDD1A952C}"/>
              </a:ext>
            </a:extLst>
          </p:cNvPr>
          <p:cNvPicPr>
            <a:picLocks noChangeAspect="1"/>
          </p:cNvPicPr>
          <p:nvPr/>
        </p:nvPicPr>
        <p:blipFill>
          <a:blip r:embed="rId3"/>
          <a:stretch>
            <a:fillRect/>
          </a:stretch>
        </p:blipFill>
        <p:spPr>
          <a:xfrm>
            <a:off x="3143600" y="2565087"/>
            <a:ext cx="5600000" cy="1980952"/>
          </a:xfrm>
          <a:prstGeom prst="rect">
            <a:avLst/>
          </a:prstGeom>
          <a:ln>
            <a:solidFill>
              <a:schemeClr val="accent1">
                <a:lumMod val="75000"/>
              </a:schemeClr>
            </a:solidFill>
          </a:ln>
        </p:spPr>
      </p:pic>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2020  Press Release and Rollback Example</a:t>
            </a:r>
          </a:p>
        </p:txBody>
      </p:sp>
      <p:sp>
        <p:nvSpPr>
          <p:cNvPr id="6" name="Subtitle 2"/>
          <p:cNvSpPr>
            <a:spLocks noGrp="1"/>
          </p:cNvSpPr>
          <p:nvPr>
            <p:ph type="subTitle" idx="1"/>
          </p:nvPr>
        </p:nvSpPr>
        <p:spPr>
          <a:xfrm>
            <a:off x="5943600" y="6553200"/>
            <a:ext cx="3048000" cy="304800"/>
          </a:xfrm>
        </p:spPr>
        <p:txBody>
          <a:bodyPr>
            <a:normAutofit/>
          </a:bodyPr>
          <a:lstStyle/>
          <a:p>
            <a:pPr marL="342900" indent="-342900" algn="r">
              <a:defRPr/>
            </a:pPr>
            <a:r>
              <a:rPr lang="en-US" sz="1200" dirty="0"/>
              <a:t>3 | Process</a:t>
            </a:r>
          </a:p>
        </p:txBody>
      </p:sp>
      <p:sp>
        <p:nvSpPr>
          <p:cNvPr id="5" name="TextBox 4"/>
          <p:cNvSpPr txBox="1"/>
          <p:nvPr/>
        </p:nvSpPr>
        <p:spPr>
          <a:xfrm>
            <a:off x="318990" y="476776"/>
            <a:ext cx="8644035" cy="2062103"/>
          </a:xfrm>
          <a:prstGeom prst="rect">
            <a:avLst/>
          </a:prstGeom>
          <a:noFill/>
        </p:spPr>
        <p:txBody>
          <a:bodyPr wrap="square" rtlCol="0">
            <a:spAutoFit/>
          </a:bodyPr>
          <a:lstStyle/>
          <a:p>
            <a:r>
              <a:rPr lang="en-US" sz="1600" dirty="0"/>
              <a:t>“Each year, the Paulding County Board of Tax Assessors is required to review the assessed value for property tax purposes of taxable property in the county. When the trend of prices on properties that have recently sold in the county indicate there has been an increase in the fair market value of any specific property, </a:t>
            </a:r>
            <a:r>
              <a:rPr lang="en-US" sz="1600" b="1" dirty="0"/>
              <a:t>the Board of Tax Assessors is required by Georgia law to re-determine the value of such property and increase the assessment. This is called a reassessment. If you have questions or concerns regarding your assessed value, please contact the Board of Tax Assessors.  The deadline to appeal your 2020 assessed value is July 6, 2020.</a:t>
            </a:r>
          </a:p>
          <a:p>
            <a:endParaRPr lang="en-US" sz="1600" dirty="0"/>
          </a:p>
        </p:txBody>
      </p:sp>
      <p:sp>
        <p:nvSpPr>
          <p:cNvPr id="8" name="TextBox 7">
            <a:extLst>
              <a:ext uri="{FF2B5EF4-FFF2-40B4-BE49-F238E27FC236}">
                <a16:creationId xmlns:a16="http://schemas.microsoft.com/office/drawing/2014/main" id="{FC1B5BD7-9539-4B32-AB4C-F3AB534281BE}"/>
              </a:ext>
            </a:extLst>
          </p:cNvPr>
          <p:cNvSpPr txBox="1"/>
          <p:nvPr/>
        </p:nvSpPr>
        <p:spPr>
          <a:xfrm>
            <a:off x="4224337" y="2163242"/>
            <a:ext cx="3438525" cy="369332"/>
          </a:xfrm>
          <a:prstGeom prst="rect">
            <a:avLst/>
          </a:prstGeom>
          <a:noFill/>
        </p:spPr>
        <p:txBody>
          <a:bodyPr wrap="square" rtlCol="0">
            <a:spAutoFit/>
          </a:bodyPr>
          <a:lstStyle/>
          <a:p>
            <a:pPr algn="ctr"/>
            <a:r>
              <a:rPr lang="en-US" b="1" u="sng" dirty="0"/>
              <a:t>Rollback Example</a:t>
            </a:r>
          </a:p>
        </p:txBody>
      </p:sp>
      <p:sp>
        <p:nvSpPr>
          <p:cNvPr id="9" name="TextBox 8">
            <a:extLst>
              <a:ext uri="{FF2B5EF4-FFF2-40B4-BE49-F238E27FC236}">
                <a16:creationId xmlns:a16="http://schemas.microsoft.com/office/drawing/2014/main" id="{CC3FB84E-6D69-4801-8E0A-244980BF8C98}"/>
              </a:ext>
            </a:extLst>
          </p:cNvPr>
          <p:cNvSpPr txBox="1"/>
          <p:nvPr/>
        </p:nvSpPr>
        <p:spPr>
          <a:xfrm>
            <a:off x="318990" y="2306181"/>
            <a:ext cx="2424511" cy="3754874"/>
          </a:xfrm>
          <a:prstGeom prst="rect">
            <a:avLst/>
          </a:prstGeom>
          <a:noFill/>
        </p:spPr>
        <p:txBody>
          <a:bodyPr wrap="square" rtlCol="0">
            <a:spAutoFit/>
          </a:bodyPr>
          <a:lstStyle/>
          <a:p>
            <a:r>
              <a:rPr lang="en-US" sz="1600" dirty="0"/>
              <a:t>When the total digest of taxable property is prepared, Georgia Law requires that </a:t>
            </a:r>
            <a:r>
              <a:rPr lang="en-US" sz="1600" b="1" dirty="0"/>
              <a:t>a rollback millage rate must be computed that will produce the same total revenue on the current year’s new digest that last year’s millage rate would have produced had no reassessments occurred</a:t>
            </a:r>
            <a:r>
              <a:rPr lang="en-US" sz="1600" dirty="0"/>
              <a:t>.”</a:t>
            </a:r>
          </a:p>
          <a:p>
            <a:endParaRPr lang="en-US" sz="800" i="1" dirty="0"/>
          </a:p>
          <a:p>
            <a:r>
              <a:rPr lang="en-US" sz="1200" i="1" dirty="0"/>
              <a:t>June 29, 2020 PCSD Press Release</a:t>
            </a:r>
          </a:p>
          <a:p>
            <a:endParaRPr lang="en-US" dirty="0"/>
          </a:p>
        </p:txBody>
      </p:sp>
      <p:sp>
        <p:nvSpPr>
          <p:cNvPr id="10" name="TextBox 9">
            <a:extLst>
              <a:ext uri="{FF2B5EF4-FFF2-40B4-BE49-F238E27FC236}">
                <a16:creationId xmlns:a16="http://schemas.microsoft.com/office/drawing/2014/main" id="{7DBA282B-BB38-4918-B829-2BB73A93EDDA}"/>
              </a:ext>
            </a:extLst>
          </p:cNvPr>
          <p:cNvSpPr txBox="1"/>
          <p:nvPr/>
        </p:nvSpPr>
        <p:spPr>
          <a:xfrm>
            <a:off x="3484691" y="4724400"/>
            <a:ext cx="4917818" cy="954107"/>
          </a:xfrm>
          <a:prstGeom prst="rect">
            <a:avLst/>
          </a:prstGeom>
          <a:noFill/>
        </p:spPr>
        <p:txBody>
          <a:bodyPr wrap="square" rtlCol="0">
            <a:spAutoFit/>
          </a:bodyPr>
          <a:lstStyle/>
          <a:p>
            <a:pPr marL="285750" indent="-117475">
              <a:buFont typeface="Arial" panose="020B0604020202020204" pitchFamily="34" charset="0"/>
              <a:buChar char="•"/>
            </a:pPr>
            <a:r>
              <a:rPr lang="en-US" sz="1200" dirty="0"/>
              <a:t>7% </a:t>
            </a:r>
            <a:r>
              <a:rPr lang="en-US" sz="1200" b="1" i="1" dirty="0"/>
              <a:t>in</a:t>
            </a:r>
            <a:r>
              <a:rPr lang="en-US" sz="1200" dirty="0"/>
              <a:t>crease in FMV equals a rollback rate of 17.468, anything higher would be considered a tax increase or "not revenue neutral".</a:t>
            </a:r>
          </a:p>
          <a:p>
            <a:pPr marL="285750" indent="-117475">
              <a:buFont typeface="Arial" panose="020B0604020202020204" pitchFamily="34" charset="0"/>
              <a:buChar char="•"/>
            </a:pPr>
            <a:endParaRPr lang="en-US" sz="800" dirty="0"/>
          </a:p>
          <a:p>
            <a:pPr marL="285750" indent="-117475">
              <a:buFont typeface="Arial" panose="020B0604020202020204" pitchFamily="34" charset="0"/>
              <a:buChar char="•"/>
            </a:pPr>
            <a:r>
              <a:rPr lang="en-US" sz="1200" dirty="0"/>
              <a:t>7% </a:t>
            </a:r>
            <a:r>
              <a:rPr lang="en-US" sz="1200" b="1" i="1" dirty="0"/>
              <a:t>de</a:t>
            </a:r>
            <a:r>
              <a:rPr lang="en-US" sz="1200" dirty="0"/>
              <a:t>crease in FMV equals a rollback rate of 20.240, anything higher would be considered a tax increase or "not revenue neutral".</a:t>
            </a:r>
          </a:p>
        </p:txBody>
      </p:sp>
    </p:spTree>
    <p:extLst>
      <p:ext uri="{BB962C8B-B14F-4D97-AF65-F5344CB8AC3E}">
        <p14:creationId xmlns:p14="http://schemas.microsoft.com/office/powerpoint/2010/main" val="2426409470"/>
      </p:ext>
    </p:extLst>
  </p:cSld>
  <p:clrMapOvr>
    <a:masterClrMapping/>
  </p:clrMapOvr>
  <p:transition>
    <p:fade/>
  </p:transition>
</p:sld>
</file>

<file path=ppt/theme/theme1.xml><?xml version="1.0" encoding="utf-8"?>
<a:theme xmlns:a="http://schemas.openxmlformats.org/drawingml/2006/main" name="1_Light_with Blue Bar Sego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855bedaa-2d60-480d-81e4-75fe5881734a">PCSDDOC-1573500842-105784</_dlc_DocId>
    <_dlc_DocIdUrl xmlns="855bedaa-2d60-480d-81e4-75fe5881734a">
      <Url>https://pauldingcountyschool.sharepoint.com/sites/DocumentCenter/_layouts/15/DocIdRedir.aspx?ID=PCSDDOC-1573500842-105784</Url>
      <Description>PCSDDOC-1573500842-105784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BDF300C9C16D545A9D3481395BEAA0E" ma:contentTypeVersion="5" ma:contentTypeDescription="Create a new document." ma:contentTypeScope="" ma:versionID="19efb07bfd1f15e81ddfa329e41859a5">
  <xsd:schema xmlns:xsd="http://www.w3.org/2001/XMLSchema" xmlns:xs="http://www.w3.org/2001/XMLSchema" xmlns:p="http://schemas.microsoft.com/office/2006/metadata/properties" xmlns:ns2="855bedaa-2d60-480d-81e4-75fe5881734a" xmlns:ns3="89fa53aa-3fbc-4de2-8906-89361990ec1a" targetNamespace="http://schemas.microsoft.com/office/2006/metadata/properties" ma:root="true" ma:fieldsID="df0a8546a837ccde9bc8bb1754e5a1a1" ns2:_="" ns3:_="">
    <xsd:import namespace="855bedaa-2d60-480d-81e4-75fe5881734a"/>
    <xsd:import namespace="89fa53aa-3fbc-4de2-8906-89361990ec1a"/>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bedaa-2d60-480d-81e4-75fe588173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fa53aa-3fbc-4de2-8906-89361990ec1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0EBBA2-180F-4449-8473-FE61D93CEEFB}">
  <ds:schemaRefs>
    <ds:schemaRef ds:uri="http://schemas.microsoft.com/sharepoint/v3/contenttype/forms"/>
  </ds:schemaRefs>
</ds:datastoreItem>
</file>

<file path=customXml/itemProps2.xml><?xml version="1.0" encoding="utf-8"?>
<ds:datastoreItem xmlns:ds="http://schemas.openxmlformats.org/officeDocument/2006/customXml" ds:itemID="{D3AB8BC4-D252-4BDD-ABAC-946A92E5AD6E}">
  <ds:schemaRefs>
    <ds:schemaRef ds:uri="http://schemas.microsoft.com/sharepoint/events"/>
  </ds:schemaRefs>
</ds:datastoreItem>
</file>

<file path=customXml/itemProps3.xml><?xml version="1.0" encoding="utf-8"?>
<ds:datastoreItem xmlns:ds="http://schemas.openxmlformats.org/officeDocument/2006/customXml" ds:itemID="{FB1D9A48-F69B-49CC-B85E-9E2DDDCD9E59}">
  <ds:schemaRefs>
    <ds:schemaRef ds:uri="http://www.w3.org/XML/1998/namespace"/>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purl.org/dc/terms/"/>
    <ds:schemaRef ds:uri="http://schemas.microsoft.com/office/infopath/2007/PartnerControls"/>
    <ds:schemaRef ds:uri="89fa53aa-3fbc-4de2-8906-89361990ec1a"/>
    <ds:schemaRef ds:uri="855bedaa-2d60-480d-81e4-75fe5881734a"/>
    <ds:schemaRef ds:uri="http://purl.org/dc/dcmitype/"/>
  </ds:schemaRefs>
</ds:datastoreItem>
</file>

<file path=customXml/itemProps4.xml><?xml version="1.0" encoding="utf-8"?>
<ds:datastoreItem xmlns:ds="http://schemas.openxmlformats.org/officeDocument/2006/customXml" ds:itemID="{B292051E-1849-4FF7-9E60-81AB4032A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bedaa-2d60-480d-81e4-75fe5881734a"/>
    <ds:schemaRef ds:uri="89fa53aa-3fbc-4de2-8906-89361990ec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1_Light_with Blue Bar Segoe Template</Template>
  <TotalTime>50615</TotalTime>
  <Words>4630</Words>
  <Application>Microsoft Office PowerPoint</Application>
  <PresentationFormat>On-screen Show (4:3)</PresentationFormat>
  <Paragraphs>235</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Courier New</vt:lpstr>
      <vt:lpstr>Wingdings</vt:lpstr>
      <vt:lpstr>1_Light_with Blue Bar Segoe Template</vt:lpstr>
      <vt:lpstr>White with Courier font for code slides</vt:lpstr>
      <vt:lpstr>2020 Millage Rate Hearing</vt:lpstr>
      <vt:lpstr>2020 (FY21) Millage Rate Timeline </vt:lpstr>
      <vt:lpstr>Millage Rate Overview</vt:lpstr>
      <vt:lpstr>2020 Millage Rate Overview</vt:lpstr>
      <vt:lpstr>Millage Rate Process</vt:lpstr>
      <vt:lpstr>Millage Rate Types</vt:lpstr>
      <vt:lpstr>Property Taxpayer's Bill of Rights</vt:lpstr>
      <vt:lpstr>Property Taxpayer's Bill of Rights </vt:lpstr>
      <vt:lpstr>2020  Press Release and Rollback Example</vt:lpstr>
      <vt:lpstr>Millage Rate History                                    and Comparable Districts</vt:lpstr>
      <vt:lpstr>Current and Five-year History</vt:lpstr>
      <vt:lpstr>Local Revenue: Property Tax </vt:lpstr>
      <vt:lpstr>Local Revenue: Property Tax </vt:lpstr>
      <vt:lpstr>Local Revenue: Property Tax </vt:lpstr>
      <vt:lpstr>Historical Local per Pupil Funding </vt:lpstr>
      <vt:lpstr>What Makes PCSD Funding Unique?</vt:lpstr>
      <vt:lpstr>2020 (FY21) Millage Rate Timeline </vt:lpstr>
      <vt:lpstr>Thank You  For Budget Ideas and Feedback Visit our Website (Budget Feedback) </vt:lpstr>
      <vt:lpstr>Appendix</vt:lpstr>
      <vt:lpstr>Digest, Millage and Per Pupil Comparisons</vt:lpstr>
      <vt:lpstr>Tax Digest: Net Digest per Student (FY21 Primer)</vt:lpstr>
      <vt:lpstr>Tax Digest: Great Recession (FY21 Primer)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Steve Barnette</dc:creator>
  <cp:keywords/>
  <cp:lastModifiedBy>Steve D. Barnette</cp:lastModifiedBy>
  <cp:revision>1751</cp:revision>
  <cp:lastPrinted>2020-07-09T12:55:18Z</cp:lastPrinted>
  <dcterms:created xsi:type="dcterms:W3CDTF">2014-08-14T14:34:29Z</dcterms:created>
  <dcterms:modified xsi:type="dcterms:W3CDTF">2020-07-13T13:17:38Z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TC102867629990</vt:lpwstr>
  </property>
  <property fmtid="{D5CDD505-2E9C-101B-9397-08002B2CF9AE}" pid="3" name="ContentTypeId">
    <vt:lpwstr>0x0101008BDF300C9C16D545A9D3481395BEAA0E</vt:lpwstr>
  </property>
  <property fmtid="{D5CDD505-2E9C-101B-9397-08002B2CF9AE}" pid="4" name="_dlc_DocIdItemGuid">
    <vt:lpwstr>faa07059-9956-488f-865b-43614256fe6e</vt:lpwstr>
  </property>
</Properties>
</file>